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09" r:id="rId2"/>
    <p:sldId id="311" r:id="rId3"/>
    <p:sldId id="332" r:id="rId4"/>
    <p:sldId id="312" r:id="rId5"/>
    <p:sldId id="313" r:id="rId6"/>
    <p:sldId id="314" r:id="rId7"/>
    <p:sldId id="333" r:id="rId8"/>
    <p:sldId id="315" r:id="rId9"/>
    <p:sldId id="316" r:id="rId10"/>
    <p:sldId id="317" r:id="rId11"/>
    <p:sldId id="318" r:id="rId12"/>
    <p:sldId id="319" r:id="rId13"/>
    <p:sldId id="320" r:id="rId14"/>
    <p:sldId id="257" r:id="rId15"/>
    <p:sldId id="258" r:id="rId16"/>
    <p:sldId id="259" r:id="rId17"/>
    <p:sldId id="303" r:id="rId18"/>
    <p:sldId id="325" r:id="rId19"/>
    <p:sldId id="330" r:id="rId20"/>
    <p:sldId id="321" r:id="rId21"/>
    <p:sldId id="326" r:id="rId22"/>
    <p:sldId id="327" r:id="rId23"/>
    <p:sldId id="331" r:id="rId24"/>
    <p:sldId id="328" r:id="rId25"/>
    <p:sldId id="329" r:id="rId26"/>
    <p:sldId id="260" r:id="rId27"/>
    <p:sldId id="261" r:id="rId28"/>
    <p:sldId id="263" r:id="rId29"/>
    <p:sldId id="264" r:id="rId30"/>
    <p:sldId id="266" r:id="rId31"/>
    <p:sldId id="267" r:id="rId32"/>
    <p:sldId id="269" r:id="rId33"/>
    <p:sldId id="270" r:id="rId34"/>
    <p:sldId id="271" r:id="rId35"/>
    <p:sldId id="273" r:id="rId36"/>
    <p:sldId id="276" r:id="rId37"/>
    <p:sldId id="280" r:id="rId38"/>
    <p:sldId id="282" r:id="rId39"/>
    <p:sldId id="285" r:id="rId40"/>
    <p:sldId id="288" r:id="rId41"/>
    <p:sldId id="289" r:id="rId42"/>
    <p:sldId id="292" r:id="rId43"/>
    <p:sldId id="293" r:id="rId44"/>
    <p:sldId id="294" r:id="rId45"/>
    <p:sldId id="296" r:id="rId46"/>
    <p:sldId id="298" r:id="rId47"/>
    <p:sldId id="300" r:id="rId48"/>
    <p:sldId id="302"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80" d="100"/>
          <a:sy n="80" d="100"/>
        </p:scale>
        <p:origin x="-10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5FEAE-40B9-4F85-B5AE-A82189E5FE54}" type="datetimeFigureOut">
              <a:rPr lang="en-US" smtClean="0"/>
              <a:pPr/>
              <a:t>4/27/21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E55502-ADA0-4652-8613-047FD702E14B}" type="slidenum">
              <a:rPr lang="en-US" smtClean="0"/>
              <a:pPr/>
              <a:t>‹#›</a:t>
            </a:fld>
            <a:endParaRPr lang="en-US"/>
          </a:p>
        </p:txBody>
      </p:sp>
    </p:spTree>
    <p:extLst>
      <p:ext uri="{BB962C8B-B14F-4D97-AF65-F5344CB8AC3E}">
        <p14:creationId xmlns:p14="http://schemas.microsoft.com/office/powerpoint/2010/main" val="1061545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E55502-ADA0-4652-8613-047FD702E14B}" type="slidenum">
              <a:rPr lang="en-US" smtClean="0"/>
              <a:pPr/>
              <a:t>2</a:t>
            </a:fld>
            <a:endParaRPr lang="en-US"/>
          </a:p>
        </p:txBody>
      </p:sp>
    </p:spTree>
    <p:extLst>
      <p:ext uri="{BB962C8B-B14F-4D97-AF65-F5344CB8AC3E}">
        <p14:creationId xmlns:p14="http://schemas.microsoft.com/office/powerpoint/2010/main" val="2085869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E55502-ADA0-4652-8613-047FD702E14B}" type="slidenum">
              <a:rPr lang="en-US" smtClean="0"/>
              <a:pPr/>
              <a:t>22</a:t>
            </a:fld>
            <a:endParaRPr lang="en-US"/>
          </a:p>
        </p:txBody>
      </p:sp>
    </p:spTree>
    <p:extLst>
      <p:ext uri="{BB962C8B-B14F-4D97-AF65-F5344CB8AC3E}">
        <p14:creationId xmlns:p14="http://schemas.microsoft.com/office/powerpoint/2010/main" val="1858726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E55502-ADA0-4652-8613-047FD702E14B}" type="slidenum">
              <a:rPr lang="en-US" smtClean="0"/>
              <a:pPr/>
              <a:t>26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E55502-ADA0-4652-8613-047FD702E14B}"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A3CE22-7ECA-4074-862D-3D0425BB4F3F}" type="datetimeFigureOut">
              <a:rPr lang="en-US" smtClean="0"/>
              <a:pPr/>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3CE22-7ECA-4074-862D-3D0425BB4F3F}" type="datetimeFigureOut">
              <a:rPr lang="en-US" smtClean="0"/>
              <a:pPr/>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3CE22-7ECA-4074-862D-3D0425BB4F3F}" type="datetimeFigureOut">
              <a:rPr lang="en-US" smtClean="0"/>
              <a:pPr/>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3CE22-7ECA-4074-862D-3D0425BB4F3F}" type="datetimeFigureOut">
              <a:rPr lang="en-US" smtClean="0"/>
              <a:pPr/>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3CE22-7ECA-4074-862D-3D0425BB4F3F}" type="datetimeFigureOut">
              <a:rPr lang="en-US" smtClean="0"/>
              <a:pPr/>
              <a:t>4/27/21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A3CE22-7ECA-4074-862D-3D0425BB4F3F}" type="datetimeFigureOut">
              <a:rPr lang="en-US" smtClean="0"/>
              <a:pPr/>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A3CE22-7ECA-4074-862D-3D0425BB4F3F}" type="datetimeFigureOut">
              <a:rPr lang="en-US" smtClean="0"/>
              <a:pPr/>
              <a:t>4/27/21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A3CE22-7ECA-4074-862D-3D0425BB4F3F}" type="datetimeFigureOut">
              <a:rPr lang="en-US" smtClean="0"/>
              <a:pPr/>
              <a:t>4/27/21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3CE22-7ECA-4074-862D-3D0425BB4F3F}" type="datetimeFigureOut">
              <a:rPr lang="en-US" smtClean="0"/>
              <a:pPr/>
              <a:t>4/27/21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3CE22-7ECA-4074-862D-3D0425BB4F3F}" type="datetimeFigureOut">
              <a:rPr lang="en-US" smtClean="0"/>
              <a:pPr/>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3CE22-7ECA-4074-862D-3D0425BB4F3F}" type="datetimeFigureOut">
              <a:rPr lang="en-US" smtClean="0"/>
              <a:pPr/>
              <a:t>4/27/21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E1EF6-79E7-48BA-B80D-010E7F745B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3CE22-7ECA-4074-862D-3D0425BB4F3F}" type="datetimeFigureOut">
              <a:rPr lang="en-US" smtClean="0"/>
              <a:pPr/>
              <a:t>4/27/21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E1EF6-79E7-48BA-B80D-010E7F745B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Chapter </a:t>
            </a:r>
            <a:r>
              <a:rPr lang="en-US" smtClean="0"/>
              <a:t>Two: </a:t>
            </a:r>
            <a:r>
              <a:rPr lang="en-US" dirty="0"/>
              <a:t>Logic and Language </a:t>
            </a:r>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pPr marL="0" indent="0">
              <a:buNone/>
            </a:pPr>
            <a:r>
              <a:rPr lang="en-US" dirty="0" smtClean="0"/>
              <a:t>	</a:t>
            </a:r>
            <a:r>
              <a:rPr lang="en-US" b="1" dirty="0" smtClean="0"/>
              <a:t>Lesson </a:t>
            </a:r>
            <a:r>
              <a:rPr lang="en-US" b="1" dirty="0"/>
              <a:t>1: Philosophy of Language  </a:t>
            </a:r>
          </a:p>
          <a:p>
            <a:r>
              <a:rPr lang="en-US" dirty="0"/>
              <a:t>Philosophy of Language is the </a:t>
            </a:r>
            <a:r>
              <a:rPr lang="en-US" b="1" dirty="0"/>
              <a:t>reasoned inquiry </a:t>
            </a:r>
            <a:r>
              <a:rPr lang="en-US" dirty="0" smtClean="0"/>
              <a:t>into: </a:t>
            </a:r>
          </a:p>
          <a:p>
            <a:pPr lvl="1">
              <a:buFont typeface="Wingdings" pitchFamily="2" charset="2"/>
              <a:buChar char="Ø"/>
            </a:pPr>
            <a:r>
              <a:rPr lang="en-US" dirty="0" smtClean="0"/>
              <a:t>The </a:t>
            </a:r>
            <a:r>
              <a:rPr lang="en-US" dirty="0"/>
              <a:t>origins of language, </a:t>
            </a:r>
            <a:endParaRPr lang="en-US" dirty="0" smtClean="0"/>
          </a:p>
          <a:p>
            <a:pPr lvl="1">
              <a:buFont typeface="Wingdings" pitchFamily="2" charset="2"/>
              <a:buChar char="Ø"/>
            </a:pPr>
            <a:r>
              <a:rPr lang="en-US" dirty="0" smtClean="0"/>
              <a:t>The nature </a:t>
            </a:r>
            <a:r>
              <a:rPr lang="en-US" dirty="0"/>
              <a:t>of meaning, </a:t>
            </a:r>
            <a:endParaRPr lang="en-US" dirty="0" smtClean="0"/>
          </a:p>
          <a:p>
            <a:pPr lvl="1">
              <a:buFont typeface="Wingdings" pitchFamily="2" charset="2"/>
              <a:buChar char="Ø"/>
            </a:pPr>
            <a:r>
              <a:rPr lang="en-US" dirty="0" smtClean="0"/>
              <a:t>The </a:t>
            </a:r>
            <a:r>
              <a:rPr lang="en-US" dirty="0"/>
              <a:t>usage and cognition of language, and </a:t>
            </a:r>
            <a:endParaRPr lang="en-US" dirty="0" smtClean="0"/>
          </a:p>
          <a:p>
            <a:pPr lvl="1">
              <a:buFont typeface="Wingdings" pitchFamily="2" charset="2"/>
              <a:buChar char="Ø"/>
            </a:pPr>
            <a:r>
              <a:rPr lang="en-US" dirty="0" smtClean="0"/>
              <a:t>The </a:t>
            </a:r>
            <a:r>
              <a:rPr lang="en-US" dirty="0"/>
              <a:t>relationship between language and reality. </a:t>
            </a:r>
          </a:p>
          <a:p>
            <a:r>
              <a:rPr lang="en-US" dirty="0">
                <a:solidFill>
                  <a:srgbClr val="FF0000"/>
                </a:solidFill>
              </a:rPr>
              <a:t>Language </a:t>
            </a:r>
            <a:r>
              <a:rPr lang="en-US" dirty="0"/>
              <a:t>is a </a:t>
            </a:r>
            <a:r>
              <a:rPr lang="en-US" b="1" dirty="0"/>
              <a:t>body of standard meanings </a:t>
            </a:r>
            <a:r>
              <a:rPr lang="en-US" dirty="0"/>
              <a:t>of words and the form of speech used as a </a:t>
            </a:r>
            <a:r>
              <a:rPr lang="en-US" b="1" dirty="0"/>
              <a:t>means of expressing </a:t>
            </a:r>
            <a:r>
              <a:rPr lang="en-US" dirty="0"/>
              <a:t>the </a:t>
            </a:r>
            <a:r>
              <a:rPr lang="en-US" dirty="0">
                <a:solidFill>
                  <a:srgbClr val="FF0000"/>
                </a:solidFill>
              </a:rPr>
              <a:t>feeling, emotion, desire, thought </a:t>
            </a:r>
            <a:r>
              <a:rPr lang="en-US" dirty="0" err="1"/>
              <a:t>etc</a:t>
            </a:r>
            <a:r>
              <a:rPr lang="en-US" dirty="0"/>
              <a:t> in a consistent pattern of communication. </a:t>
            </a:r>
            <a:endParaRPr lang="en-US" dirty="0" smtClean="0"/>
          </a:p>
          <a:p>
            <a:r>
              <a:rPr lang="en-US" dirty="0"/>
              <a:t>One of the most fundamental questions asked in Philosophy of Language is </a:t>
            </a:r>
            <a:r>
              <a:rPr lang="en-US" b="1" dirty="0"/>
              <a:t>"what is </a:t>
            </a:r>
            <a:r>
              <a:rPr lang="en-US" b="1" dirty="0" smtClean="0"/>
              <a:t>language?" </a:t>
            </a:r>
            <a:endParaRPr lang="en-US" b="1" dirty="0"/>
          </a:p>
          <a:p>
            <a:endParaRPr lang="en-US" dirty="0"/>
          </a:p>
          <a:p>
            <a:endParaRPr lang="en-US" dirty="0"/>
          </a:p>
          <a:p>
            <a:endParaRPr lang="en-US" dirty="0"/>
          </a:p>
        </p:txBody>
      </p:sp>
    </p:spTree>
    <p:extLst>
      <p:ext uri="{BB962C8B-B14F-4D97-AF65-F5344CB8AC3E}">
        <p14:creationId xmlns:p14="http://schemas.microsoft.com/office/powerpoint/2010/main" val="1936146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85000" lnSpcReduction="20000"/>
          </a:bodyPr>
          <a:lstStyle/>
          <a:p>
            <a:r>
              <a:rPr lang="en-US" dirty="0"/>
              <a:t>There are several approaches to the philosophical nature of </a:t>
            </a:r>
            <a:r>
              <a:rPr lang="en-US" dirty="0" smtClean="0"/>
              <a:t>meaning</a:t>
            </a:r>
            <a:r>
              <a:rPr lang="en-US" dirty="0"/>
              <a:t>:</a:t>
            </a:r>
            <a:r>
              <a:rPr lang="en-US" dirty="0" smtClean="0"/>
              <a:t> </a:t>
            </a:r>
            <a:endParaRPr lang="en-US" dirty="0"/>
          </a:p>
          <a:p>
            <a:r>
              <a:rPr lang="en-US" b="1" dirty="0"/>
              <a:t>1</a:t>
            </a:r>
            <a:r>
              <a:rPr lang="en-US" b="1" dirty="0" smtClean="0"/>
              <a:t>). </a:t>
            </a:r>
            <a:r>
              <a:rPr lang="en-US" b="1" dirty="0"/>
              <a:t>Idea </a:t>
            </a:r>
            <a:r>
              <a:rPr lang="en-US" b="1" dirty="0" smtClean="0"/>
              <a:t>Theories</a:t>
            </a:r>
            <a:r>
              <a:rPr lang="en-US" dirty="0"/>
              <a:t>: </a:t>
            </a:r>
            <a:endParaRPr lang="en-US" dirty="0" smtClean="0"/>
          </a:p>
          <a:p>
            <a:pPr lvl="1">
              <a:buFont typeface="Wingdings" pitchFamily="2" charset="2"/>
              <a:buChar char="Ø"/>
            </a:pPr>
            <a:r>
              <a:rPr lang="en-US" dirty="0" smtClean="0"/>
              <a:t>Claim </a:t>
            </a:r>
            <a:r>
              <a:rPr lang="en-US" dirty="0"/>
              <a:t>that </a:t>
            </a:r>
            <a:r>
              <a:rPr lang="en-US" b="1" i="1" dirty="0"/>
              <a:t>meanings are purely mental contents provoked by signs</a:t>
            </a:r>
            <a:r>
              <a:rPr lang="en-US" dirty="0"/>
              <a:t>. </a:t>
            </a:r>
            <a:endParaRPr lang="en-US" dirty="0" smtClean="0"/>
          </a:p>
          <a:p>
            <a:pPr lvl="1">
              <a:buFont typeface="Wingdings" pitchFamily="2" charset="2"/>
              <a:buChar char="Ø"/>
            </a:pPr>
            <a:r>
              <a:rPr lang="en-US" dirty="0" smtClean="0"/>
              <a:t>Mainly </a:t>
            </a:r>
            <a:r>
              <a:rPr lang="en-US" dirty="0"/>
              <a:t>associated with the </a:t>
            </a:r>
            <a:r>
              <a:rPr lang="en-US" b="1" dirty="0"/>
              <a:t>British Empiricist traditions</a:t>
            </a:r>
            <a:r>
              <a:rPr lang="en-US" dirty="0"/>
              <a:t> of John Locke, George Berkeley and David </a:t>
            </a:r>
            <a:r>
              <a:rPr lang="en-US" dirty="0" smtClean="0"/>
              <a:t>Hume</a:t>
            </a:r>
            <a:r>
              <a:rPr lang="en-US" dirty="0"/>
              <a:t>.</a:t>
            </a:r>
            <a:r>
              <a:rPr lang="en-US" dirty="0" smtClean="0"/>
              <a:t> </a:t>
            </a:r>
          </a:p>
          <a:p>
            <a:r>
              <a:rPr lang="en-US" b="1" dirty="0" smtClean="0"/>
              <a:t>2). </a:t>
            </a:r>
            <a:r>
              <a:rPr lang="en-US" b="1" dirty="0"/>
              <a:t>Truth-conditional </a:t>
            </a:r>
            <a:r>
              <a:rPr lang="en-US" b="1" dirty="0" smtClean="0"/>
              <a:t>Theories</a:t>
            </a:r>
            <a:r>
              <a:rPr lang="en-US" dirty="0"/>
              <a:t>: </a:t>
            </a:r>
            <a:endParaRPr lang="en-US" dirty="0" smtClean="0"/>
          </a:p>
          <a:p>
            <a:pPr lvl="1">
              <a:buFont typeface="Wingdings" pitchFamily="2" charset="2"/>
              <a:buChar char="Ø"/>
            </a:pPr>
            <a:r>
              <a:rPr lang="en-US" dirty="0" smtClean="0"/>
              <a:t>Hold that meaning </a:t>
            </a:r>
            <a:r>
              <a:rPr lang="en-US" dirty="0"/>
              <a:t>to be the conditions under which an </a:t>
            </a:r>
            <a:r>
              <a:rPr lang="en-US" b="1" dirty="0"/>
              <a:t>expression may be true or false</a:t>
            </a:r>
            <a:r>
              <a:rPr lang="en-US" dirty="0"/>
              <a:t>. </a:t>
            </a:r>
            <a:endParaRPr lang="en-US" dirty="0" smtClean="0"/>
          </a:p>
          <a:p>
            <a:pPr lvl="1">
              <a:buFont typeface="Wingdings" pitchFamily="2" charset="2"/>
              <a:buChar char="Ø"/>
            </a:pPr>
            <a:r>
              <a:rPr lang="en-US" dirty="0" smtClean="0"/>
              <a:t>It </a:t>
            </a:r>
            <a:r>
              <a:rPr lang="en-US" dirty="0"/>
              <a:t>associated with </a:t>
            </a:r>
            <a:r>
              <a:rPr lang="en-US" b="1" dirty="0" err="1"/>
              <a:t>Gottlob</a:t>
            </a:r>
            <a:r>
              <a:rPr lang="en-US" b="1" dirty="0"/>
              <a:t> </a:t>
            </a:r>
            <a:r>
              <a:rPr lang="en-US" b="1" dirty="0" err="1" smtClean="0"/>
              <a:t>Frege</a:t>
            </a:r>
            <a:r>
              <a:rPr lang="en-US" b="1" dirty="0" smtClean="0"/>
              <a:t> </a:t>
            </a:r>
          </a:p>
          <a:p>
            <a:r>
              <a:rPr lang="en-US" b="1" dirty="0" smtClean="0"/>
              <a:t>3</a:t>
            </a:r>
            <a:r>
              <a:rPr lang="en-US" b="1" dirty="0"/>
              <a:t>) Use </a:t>
            </a:r>
            <a:r>
              <a:rPr lang="en-US" b="1" dirty="0" smtClean="0"/>
              <a:t>Theories</a:t>
            </a:r>
            <a:r>
              <a:rPr lang="en-US" dirty="0"/>
              <a:t>: </a:t>
            </a:r>
            <a:r>
              <a:rPr lang="en-US" dirty="0" smtClean="0"/>
              <a:t> </a:t>
            </a:r>
          </a:p>
          <a:p>
            <a:pPr lvl="1">
              <a:buFont typeface="Wingdings" pitchFamily="2" charset="2"/>
              <a:buChar char="Ø"/>
            </a:pPr>
            <a:r>
              <a:rPr lang="en-US" dirty="0" smtClean="0"/>
              <a:t>Understand </a:t>
            </a:r>
            <a:r>
              <a:rPr lang="en-US" dirty="0"/>
              <a:t>meaning </a:t>
            </a:r>
            <a:r>
              <a:rPr lang="en-US" dirty="0" smtClean="0"/>
              <a:t> as to </a:t>
            </a:r>
            <a:r>
              <a:rPr lang="en-US" dirty="0"/>
              <a:t>involve or be related to </a:t>
            </a:r>
            <a:r>
              <a:rPr lang="en-US" dirty="0" smtClean="0">
                <a:solidFill>
                  <a:srgbClr val="FF0000"/>
                </a:solidFill>
              </a:rPr>
              <a:t>speech, </a:t>
            </a:r>
            <a:r>
              <a:rPr lang="en-US" dirty="0">
                <a:solidFill>
                  <a:srgbClr val="FF0000"/>
                </a:solidFill>
              </a:rPr>
              <a:t>acts </a:t>
            </a:r>
            <a:r>
              <a:rPr lang="en-US" dirty="0"/>
              <a:t>and </a:t>
            </a:r>
            <a:r>
              <a:rPr lang="en-US" dirty="0">
                <a:solidFill>
                  <a:srgbClr val="FF0000"/>
                </a:solidFill>
              </a:rPr>
              <a:t>particular </a:t>
            </a:r>
            <a:r>
              <a:rPr lang="en-US" dirty="0" smtClean="0">
                <a:solidFill>
                  <a:srgbClr val="FF0000"/>
                </a:solidFill>
              </a:rPr>
              <a:t>utterances (</a:t>
            </a:r>
            <a:r>
              <a:rPr lang="en-US" dirty="0" smtClean="0"/>
              <a:t>manner of speech</a:t>
            </a:r>
            <a:r>
              <a:rPr lang="en-US" dirty="0" smtClean="0">
                <a:solidFill>
                  <a:srgbClr val="FF0000"/>
                </a:solidFill>
              </a:rPr>
              <a:t>)</a:t>
            </a:r>
            <a:r>
              <a:rPr lang="en-US" dirty="0" smtClean="0"/>
              <a:t>, </a:t>
            </a:r>
            <a:r>
              <a:rPr lang="en-US" dirty="0"/>
              <a:t>not the expressions themselves. </a:t>
            </a:r>
            <a:endParaRPr lang="en-US" dirty="0" smtClean="0"/>
          </a:p>
          <a:p>
            <a:pPr lvl="1">
              <a:buFont typeface="Wingdings" pitchFamily="2" charset="2"/>
              <a:buChar char="Ø"/>
            </a:pPr>
            <a:r>
              <a:rPr lang="en-US" dirty="0" smtClean="0"/>
              <a:t>This </a:t>
            </a:r>
            <a:r>
              <a:rPr lang="en-US" dirty="0"/>
              <a:t>approach was pioneered by Ludwig Wittgenstein and his </a:t>
            </a:r>
            <a:r>
              <a:rPr lang="en-US" b="1" dirty="0"/>
              <a:t>Communitarian view of language</a:t>
            </a:r>
            <a:r>
              <a:rPr lang="en-US" dirty="0"/>
              <a:t>. </a:t>
            </a:r>
          </a:p>
        </p:txBody>
      </p:sp>
    </p:spTree>
    <p:extLst>
      <p:ext uri="{BB962C8B-B14F-4D97-AF65-F5344CB8AC3E}">
        <p14:creationId xmlns:p14="http://schemas.microsoft.com/office/powerpoint/2010/main" val="3212373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92500" lnSpcReduction="10000"/>
          </a:bodyPr>
          <a:lstStyle/>
          <a:p>
            <a:r>
              <a:rPr lang="en-US" b="1" dirty="0"/>
              <a:t>4) Reference </a:t>
            </a:r>
            <a:r>
              <a:rPr lang="en-US" b="1" dirty="0" smtClean="0"/>
              <a:t>Theories (Semantic Externalism)</a:t>
            </a:r>
            <a:r>
              <a:rPr lang="en-US" dirty="0" smtClean="0"/>
              <a:t>:</a:t>
            </a:r>
          </a:p>
          <a:p>
            <a:pPr lvl="1">
              <a:buFont typeface="Wingdings" pitchFamily="2" charset="2"/>
              <a:buChar char="Ø"/>
            </a:pPr>
            <a:r>
              <a:rPr lang="en-US" dirty="0" smtClean="0"/>
              <a:t>View </a:t>
            </a:r>
            <a:r>
              <a:rPr lang="en-US" dirty="0"/>
              <a:t>meaning to be </a:t>
            </a:r>
            <a:r>
              <a:rPr lang="en-US" dirty="0">
                <a:solidFill>
                  <a:srgbClr val="FF0000"/>
                </a:solidFill>
              </a:rPr>
              <a:t>equivalent</a:t>
            </a:r>
            <a:r>
              <a:rPr lang="en-US" dirty="0"/>
              <a:t> to those things in the world that are actually </a:t>
            </a:r>
            <a:r>
              <a:rPr lang="en-US" dirty="0">
                <a:solidFill>
                  <a:srgbClr val="FF0000"/>
                </a:solidFill>
              </a:rPr>
              <a:t>connected to signs</a:t>
            </a:r>
            <a:r>
              <a:rPr lang="en-US" dirty="0"/>
              <a:t>. </a:t>
            </a:r>
            <a:endParaRPr lang="en-US" dirty="0" smtClean="0"/>
          </a:p>
          <a:p>
            <a:pPr lvl="1">
              <a:buFont typeface="Wingdings" pitchFamily="2" charset="2"/>
              <a:buChar char="Ø"/>
            </a:pPr>
            <a:r>
              <a:rPr lang="en-US" dirty="0" smtClean="0"/>
              <a:t>Tyler </a:t>
            </a:r>
            <a:r>
              <a:rPr lang="en-US" dirty="0"/>
              <a:t>Burge and Saul </a:t>
            </a:r>
            <a:r>
              <a:rPr lang="en-US" dirty="0" err="1"/>
              <a:t>Kripke</a:t>
            </a:r>
            <a:r>
              <a:rPr lang="en-US" dirty="0"/>
              <a:t> are the best known proponents of this approach. </a:t>
            </a:r>
            <a:endParaRPr lang="en-US" dirty="0" smtClean="0"/>
          </a:p>
          <a:p>
            <a:r>
              <a:rPr lang="en-US" b="1" dirty="0" smtClean="0"/>
              <a:t>5</a:t>
            </a:r>
            <a:r>
              <a:rPr lang="en-US" b="1" dirty="0"/>
              <a:t>) Verificationist </a:t>
            </a:r>
            <a:r>
              <a:rPr lang="en-US" b="1" dirty="0" smtClean="0"/>
              <a:t>Theories</a:t>
            </a:r>
            <a:r>
              <a:rPr lang="en-US" dirty="0"/>
              <a:t>: </a:t>
            </a:r>
            <a:r>
              <a:rPr lang="en-US" dirty="0" smtClean="0"/>
              <a:t> </a:t>
            </a:r>
          </a:p>
          <a:p>
            <a:pPr lvl="1">
              <a:buFont typeface="Wingdings" pitchFamily="2" charset="2"/>
              <a:buChar char="Ø"/>
            </a:pPr>
            <a:r>
              <a:rPr lang="en-US" dirty="0" smtClean="0"/>
              <a:t>Associate </a:t>
            </a:r>
            <a:r>
              <a:rPr lang="en-US" dirty="0"/>
              <a:t>the </a:t>
            </a:r>
            <a:r>
              <a:rPr lang="en-US" b="1" dirty="0"/>
              <a:t>meaning of a sentence </a:t>
            </a:r>
            <a:r>
              <a:rPr lang="en-US" dirty="0"/>
              <a:t>with its method of verification or falsification. </a:t>
            </a:r>
            <a:endParaRPr lang="en-US" dirty="0" smtClean="0"/>
          </a:p>
          <a:p>
            <a:pPr lvl="1">
              <a:buFont typeface="Wingdings" pitchFamily="2" charset="2"/>
              <a:buChar char="Ø"/>
            </a:pPr>
            <a:r>
              <a:rPr lang="en-US" dirty="0" smtClean="0"/>
              <a:t>This approach </a:t>
            </a:r>
            <a:r>
              <a:rPr lang="en-US" dirty="0"/>
              <a:t>was adopted by the </a:t>
            </a:r>
            <a:r>
              <a:rPr lang="en-US" b="1" dirty="0"/>
              <a:t>Logical Positivists </a:t>
            </a:r>
            <a:r>
              <a:rPr lang="en-US" dirty="0"/>
              <a:t>of the early </a:t>
            </a:r>
            <a:r>
              <a:rPr lang="en-US" dirty="0" smtClean="0"/>
              <a:t>20</a:t>
            </a:r>
            <a:r>
              <a:rPr lang="en-US" baseline="30000" dirty="0" smtClean="0"/>
              <a:t>th</a:t>
            </a:r>
            <a:r>
              <a:rPr lang="en-US" dirty="0" smtClean="0"/>
              <a:t> century</a:t>
            </a:r>
            <a:r>
              <a:rPr lang="en-US" dirty="0"/>
              <a:t>. </a:t>
            </a:r>
            <a:endParaRPr lang="en-US" dirty="0" smtClean="0"/>
          </a:p>
          <a:p>
            <a:r>
              <a:rPr lang="en-US" b="1" dirty="0" smtClean="0"/>
              <a:t>6</a:t>
            </a:r>
            <a:r>
              <a:rPr lang="en-US" b="1" dirty="0"/>
              <a:t>) Pragmatist </a:t>
            </a:r>
            <a:r>
              <a:rPr lang="en-US" b="1" dirty="0" smtClean="0"/>
              <a:t>Theories</a:t>
            </a:r>
            <a:r>
              <a:rPr lang="en-US" dirty="0"/>
              <a:t>: </a:t>
            </a:r>
            <a:r>
              <a:rPr lang="en-US" dirty="0" smtClean="0"/>
              <a:t> </a:t>
            </a:r>
          </a:p>
          <a:p>
            <a:pPr lvl="1">
              <a:buFont typeface="Wingdings" pitchFamily="2" charset="2"/>
              <a:buChar char="Ø"/>
            </a:pPr>
            <a:r>
              <a:rPr lang="en-US" dirty="0" smtClean="0"/>
              <a:t>Maintain </a:t>
            </a:r>
            <a:r>
              <a:rPr lang="en-US" dirty="0"/>
              <a:t>that the meaning or understanding of a sentence is determined by the </a:t>
            </a:r>
            <a:r>
              <a:rPr lang="en-US" b="1" dirty="0"/>
              <a:t>consequences of its </a:t>
            </a:r>
            <a:r>
              <a:rPr lang="en-US" b="1" dirty="0" smtClean="0"/>
              <a:t>application</a:t>
            </a:r>
            <a:r>
              <a:rPr lang="en-US" b="1" dirty="0"/>
              <a:t>.</a:t>
            </a:r>
          </a:p>
        </p:txBody>
      </p:sp>
    </p:spTree>
    <p:extLst>
      <p:ext uri="{BB962C8B-B14F-4D97-AF65-F5344CB8AC3E}">
        <p14:creationId xmlns:p14="http://schemas.microsoft.com/office/powerpoint/2010/main" val="990802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Lesson 2: Logic and Meaning </a:t>
            </a:r>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dirty="0"/>
              <a:t>Language is a </a:t>
            </a:r>
            <a:r>
              <a:rPr lang="en-US" b="1" dirty="0"/>
              <a:t>body of standard meanings of words</a:t>
            </a:r>
            <a:r>
              <a:rPr lang="en-US" dirty="0"/>
              <a:t> and the </a:t>
            </a:r>
            <a:r>
              <a:rPr lang="en-US" b="1" dirty="0"/>
              <a:t>form of speech </a:t>
            </a:r>
            <a:r>
              <a:rPr lang="en-US" dirty="0"/>
              <a:t>used as a means of expressing the feeling, emotion, desire, thought </a:t>
            </a:r>
            <a:r>
              <a:rPr lang="en-US" dirty="0" err="1"/>
              <a:t>etc</a:t>
            </a:r>
            <a:r>
              <a:rPr lang="en-US" dirty="0"/>
              <a:t> in a consistent pattern of communication. </a:t>
            </a:r>
            <a:endParaRPr lang="en-US" dirty="0" smtClean="0"/>
          </a:p>
          <a:p>
            <a:r>
              <a:rPr lang="en-US" b="1" dirty="0" smtClean="0"/>
              <a:t>Language </a:t>
            </a:r>
            <a:r>
              <a:rPr lang="en-US" b="1" dirty="0"/>
              <a:t>requires symbol </a:t>
            </a:r>
            <a:r>
              <a:rPr lang="en-US" dirty="0"/>
              <a:t>such as words, sounds, gestures, signs that are patterned and related in a certain way for the </a:t>
            </a:r>
            <a:r>
              <a:rPr lang="en-US" b="1" dirty="0"/>
              <a:t>purpose of communicating meanings. </a:t>
            </a:r>
            <a:r>
              <a:rPr lang="en-US" b="1" dirty="0" smtClean="0"/>
              <a:t> </a:t>
            </a:r>
          </a:p>
          <a:p>
            <a:r>
              <a:rPr lang="en-US" dirty="0" smtClean="0"/>
              <a:t>We </a:t>
            </a:r>
            <a:r>
              <a:rPr lang="en-US" dirty="0"/>
              <a:t>use language in many different ways. </a:t>
            </a:r>
            <a:endParaRPr lang="en-US" dirty="0" smtClean="0"/>
          </a:p>
          <a:p>
            <a:pPr lvl="1">
              <a:buFont typeface="Wingdings" pitchFamily="2" charset="2"/>
              <a:buChar char="Ø"/>
            </a:pPr>
            <a:r>
              <a:rPr lang="en-US" dirty="0" smtClean="0"/>
              <a:t>It </a:t>
            </a:r>
            <a:r>
              <a:rPr lang="en-US" dirty="0"/>
              <a:t>is the tool of communication and the means of expressing ideas. </a:t>
            </a:r>
            <a:endParaRPr lang="en-US" dirty="0" smtClean="0"/>
          </a:p>
          <a:p>
            <a:pPr lvl="1">
              <a:buFont typeface="Wingdings" pitchFamily="2" charset="2"/>
              <a:buChar char="Ø"/>
            </a:pPr>
            <a:r>
              <a:rPr lang="en-US" dirty="0" smtClean="0"/>
              <a:t>It </a:t>
            </a:r>
            <a:r>
              <a:rPr lang="en-US" dirty="0"/>
              <a:t>is the way of conveying information and evoking feelings </a:t>
            </a:r>
          </a:p>
        </p:txBody>
      </p:sp>
    </p:spTree>
    <p:extLst>
      <p:ext uri="{BB962C8B-B14F-4D97-AF65-F5344CB8AC3E}">
        <p14:creationId xmlns:p14="http://schemas.microsoft.com/office/powerpoint/2010/main" val="533538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324600"/>
          </a:xfrm>
        </p:spPr>
        <p:txBody>
          <a:bodyPr>
            <a:normAutofit fontScale="62500" lnSpcReduction="20000"/>
          </a:bodyPr>
          <a:lstStyle/>
          <a:p>
            <a:pPr marL="0" indent="0" algn="ctr">
              <a:buNone/>
            </a:pPr>
            <a:r>
              <a:rPr lang="en-US" sz="3800" b="1" dirty="0" smtClean="0"/>
              <a:t>Functions </a:t>
            </a:r>
            <a:r>
              <a:rPr lang="en-US" sz="3800" b="1" dirty="0"/>
              <a:t>of Language: Cognitive and Emotive Meanings </a:t>
            </a:r>
            <a:endParaRPr lang="en-US" sz="3800" dirty="0" smtClean="0"/>
          </a:p>
          <a:p>
            <a:pPr>
              <a:buFont typeface="Wingdings" pitchFamily="2" charset="2"/>
              <a:buChar char="v"/>
            </a:pPr>
            <a:r>
              <a:rPr lang="en-US" sz="4000" dirty="0" smtClean="0"/>
              <a:t>Ordinary language, serves </a:t>
            </a:r>
            <a:r>
              <a:rPr lang="en-US" sz="4000" dirty="0"/>
              <a:t>various functions in </a:t>
            </a:r>
            <a:r>
              <a:rPr lang="en-US" sz="4000" b="1" dirty="0"/>
              <a:t>our </a:t>
            </a:r>
            <a:r>
              <a:rPr lang="en-US" sz="4000" b="1" dirty="0" smtClean="0"/>
              <a:t>day-to-day </a:t>
            </a:r>
            <a:r>
              <a:rPr lang="en-US" sz="4000" b="1" dirty="0"/>
              <a:t>lives</a:t>
            </a:r>
            <a:r>
              <a:rPr lang="en-US" sz="4000" dirty="0"/>
              <a:t>. </a:t>
            </a:r>
            <a:endParaRPr lang="en-US" sz="4000" dirty="0" smtClean="0"/>
          </a:p>
          <a:p>
            <a:pPr>
              <a:buFont typeface="Wingdings" pitchFamily="2" charset="2"/>
              <a:buChar char="v"/>
            </a:pPr>
            <a:r>
              <a:rPr lang="en-US" sz="4000" dirty="0" smtClean="0"/>
              <a:t>The 20</a:t>
            </a:r>
            <a:r>
              <a:rPr lang="en-US" sz="4000" baseline="30000" dirty="0" smtClean="0"/>
              <a:t>th</a:t>
            </a:r>
            <a:r>
              <a:rPr lang="en-US" sz="4000" dirty="0" smtClean="0"/>
              <a:t> century </a:t>
            </a:r>
            <a:r>
              <a:rPr lang="en-US" sz="4000" dirty="0"/>
              <a:t>philosopher </a:t>
            </a:r>
            <a:r>
              <a:rPr lang="en-US" sz="4000" b="1" dirty="0"/>
              <a:t>Ludwig Wittgenstein </a:t>
            </a:r>
            <a:r>
              <a:rPr lang="en-US" sz="4000" dirty="0" smtClean="0"/>
              <a:t>supposed </a:t>
            </a:r>
            <a:r>
              <a:rPr lang="en-US" sz="4000" dirty="0"/>
              <a:t>the number of these functions to be </a:t>
            </a:r>
            <a:r>
              <a:rPr lang="en-US" sz="4000" b="1" dirty="0"/>
              <a:t>virtually unlimited</a:t>
            </a:r>
            <a:r>
              <a:rPr lang="en-US" sz="4000" dirty="0"/>
              <a:t>. </a:t>
            </a:r>
            <a:r>
              <a:rPr lang="en-US" sz="4000" dirty="0" smtClean="0"/>
              <a:t>Thus, language </a:t>
            </a:r>
            <a:r>
              <a:rPr lang="en-US" sz="4000" dirty="0"/>
              <a:t>is used to: </a:t>
            </a:r>
            <a:endParaRPr lang="en-US" sz="4000" dirty="0" smtClean="0"/>
          </a:p>
          <a:p>
            <a:pPr lvl="1">
              <a:buFont typeface="Wingdings" pitchFamily="2" charset="2"/>
              <a:buChar char="v"/>
            </a:pPr>
            <a:r>
              <a:rPr lang="en-US" sz="4000" dirty="0" smtClean="0"/>
              <a:t>Ask </a:t>
            </a:r>
            <a:r>
              <a:rPr lang="en-US" sz="4000" dirty="0"/>
              <a:t>questions                 </a:t>
            </a:r>
            <a:r>
              <a:rPr lang="en-US" sz="4000" dirty="0" smtClean="0"/>
              <a:t>Tell </a:t>
            </a:r>
            <a:r>
              <a:rPr lang="en-US" sz="4000" dirty="0"/>
              <a:t>jokes             </a:t>
            </a:r>
            <a:r>
              <a:rPr lang="en-US" sz="4000" dirty="0" smtClean="0"/>
              <a:t>        Tell </a:t>
            </a:r>
            <a:r>
              <a:rPr lang="en-US" sz="4000" dirty="0"/>
              <a:t>stories                                                    </a:t>
            </a:r>
            <a:endParaRPr lang="en-US" sz="4000" dirty="0" smtClean="0"/>
          </a:p>
          <a:p>
            <a:pPr lvl="1">
              <a:buFont typeface="Wingdings" pitchFamily="2" charset="2"/>
              <a:buChar char="v"/>
            </a:pPr>
            <a:r>
              <a:rPr lang="en-US" sz="4000" dirty="0" smtClean="0"/>
              <a:t>Flirt </a:t>
            </a:r>
            <a:r>
              <a:rPr lang="en-US" sz="4000" dirty="0"/>
              <a:t>with someone        </a:t>
            </a:r>
            <a:r>
              <a:rPr lang="en-US" sz="4000" dirty="0" smtClean="0"/>
              <a:t> Tell </a:t>
            </a:r>
            <a:r>
              <a:rPr lang="en-US" sz="4000" dirty="0"/>
              <a:t>lies                </a:t>
            </a:r>
            <a:r>
              <a:rPr lang="en-US" sz="4000" dirty="0" smtClean="0"/>
              <a:t>        Give </a:t>
            </a:r>
            <a:r>
              <a:rPr lang="en-US" sz="4000" dirty="0"/>
              <a:t>directions </a:t>
            </a:r>
            <a:endParaRPr lang="en-US" sz="4000" dirty="0" smtClean="0"/>
          </a:p>
          <a:p>
            <a:pPr lvl="1">
              <a:buFont typeface="Wingdings" pitchFamily="2" charset="2"/>
              <a:buChar char="v"/>
            </a:pPr>
            <a:r>
              <a:rPr lang="en-US" sz="4000" dirty="0" smtClean="0"/>
              <a:t>Guess </a:t>
            </a:r>
            <a:r>
              <a:rPr lang="en-US" sz="4000" dirty="0"/>
              <a:t>at answers           </a:t>
            </a:r>
            <a:r>
              <a:rPr lang="en-US" sz="4000" dirty="0" smtClean="0"/>
              <a:t>Sing </a:t>
            </a:r>
            <a:r>
              <a:rPr lang="en-US" sz="4000" dirty="0"/>
              <a:t>songs </a:t>
            </a:r>
            <a:r>
              <a:rPr lang="en-US" sz="4000" dirty="0" smtClean="0"/>
              <a:t>	             Form </a:t>
            </a:r>
            <a:r>
              <a:rPr lang="en-US" sz="4000" dirty="0"/>
              <a:t>hypotheses                                          </a:t>
            </a:r>
            <a:endParaRPr lang="en-US" sz="4000" dirty="0" smtClean="0"/>
          </a:p>
          <a:p>
            <a:pPr lvl="1">
              <a:buFont typeface="Wingdings" pitchFamily="2" charset="2"/>
              <a:buChar char="v"/>
            </a:pPr>
            <a:r>
              <a:rPr lang="en-US" sz="4000" dirty="0" smtClean="0"/>
              <a:t>Issue </a:t>
            </a:r>
            <a:r>
              <a:rPr lang="en-US" sz="4000" dirty="0"/>
              <a:t>commands </a:t>
            </a:r>
            <a:r>
              <a:rPr lang="en-US" sz="4000" dirty="0" smtClean="0"/>
              <a:t>	 Launch </a:t>
            </a:r>
            <a:r>
              <a:rPr lang="en-US" sz="4000" dirty="0"/>
              <a:t>verbal assaults  </a:t>
            </a:r>
            <a:endParaRPr lang="en-US" sz="4000" dirty="0" smtClean="0"/>
          </a:p>
          <a:p>
            <a:pPr lvl="1">
              <a:buFont typeface="Wingdings" pitchFamily="2" charset="2"/>
              <a:buChar char="v"/>
            </a:pPr>
            <a:r>
              <a:rPr lang="en-US" sz="4000" dirty="0" smtClean="0"/>
              <a:t>Greet </a:t>
            </a:r>
            <a:r>
              <a:rPr lang="en-US" sz="4000" dirty="0"/>
              <a:t>someone </a:t>
            </a:r>
            <a:r>
              <a:rPr lang="en-US" sz="4000" dirty="0" smtClean="0"/>
              <a:t>  </a:t>
            </a:r>
            <a:endParaRPr lang="en-US" sz="4000" dirty="0"/>
          </a:p>
          <a:p>
            <a:pPr>
              <a:buFont typeface="Wingdings" pitchFamily="2" charset="2"/>
              <a:buChar char="v"/>
            </a:pPr>
            <a:r>
              <a:rPr lang="en-US" sz="4500" dirty="0" smtClean="0"/>
              <a:t>For </a:t>
            </a:r>
            <a:r>
              <a:rPr lang="en-US" sz="4500" dirty="0"/>
              <a:t>our purpose, </a:t>
            </a:r>
            <a:r>
              <a:rPr lang="en-US" sz="4500" b="1" dirty="0"/>
              <a:t>two linguistic functions </a:t>
            </a:r>
            <a:r>
              <a:rPr lang="en-US" sz="4500" dirty="0"/>
              <a:t>are particularly important: </a:t>
            </a:r>
            <a:endParaRPr lang="en-US" sz="4500" dirty="0" smtClean="0"/>
          </a:p>
          <a:p>
            <a:pPr lvl="1">
              <a:buFont typeface="Wingdings" pitchFamily="2" charset="2"/>
              <a:buChar char="v"/>
            </a:pPr>
            <a:r>
              <a:rPr lang="en-US" sz="4500" dirty="0" smtClean="0"/>
              <a:t>(</a:t>
            </a:r>
            <a:r>
              <a:rPr lang="en-US" sz="4500" dirty="0"/>
              <a:t>1) </a:t>
            </a:r>
            <a:r>
              <a:rPr lang="en-US" sz="4500" dirty="0" smtClean="0"/>
              <a:t>to </a:t>
            </a:r>
            <a:r>
              <a:rPr lang="en-US" sz="4500" dirty="0"/>
              <a:t>convey information and </a:t>
            </a:r>
            <a:endParaRPr lang="en-US" sz="4500" dirty="0" smtClean="0"/>
          </a:p>
          <a:p>
            <a:pPr lvl="1">
              <a:buFont typeface="Wingdings" pitchFamily="2" charset="2"/>
              <a:buChar char="v"/>
            </a:pPr>
            <a:r>
              <a:rPr lang="en-US" sz="4500" dirty="0" smtClean="0"/>
              <a:t>(</a:t>
            </a:r>
            <a:r>
              <a:rPr lang="en-US" sz="4500" dirty="0"/>
              <a:t>2) to express or evoke feelings. </a:t>
            </a:r>
            <a:r>
              <a:rPr lang="en-US" sz="4500" dirty="0" smtClean="0"/>
              <a:t> </a:t>
            </a:r>
            <a:endParaRPr lang="en-US" sz="4500" dirty="0"/>
          </a:p>
        </p:txBody>
      </p:sp>
    </p:spTree>
    <p:extLst>
      <p:ext uri="{BB962C8B-B14F-4D97-AF65-F5344CB8AC3E}">
        <p14:creationId xmlns:p14="http://schemas.microsoft.com/office/powerpoint/2010/main" val="1478282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lnSpcReduction="10000"/>
          </a:bodyPr>
          <a:lstStyle/>
          <a:p>
            <a:pPr>
              <a:buFont typeface="Wingdings" pitchFamily="2" charset="2"/>
              <a:buChar char="§"/>
            </a:pPr>
            <a:r>
              <a:rPr lang="en-US" b="1" dirty="0">
                <a:latin typeface="Times New Roman" pitchFamily="18" charset="0"/>
                <a:cs typeface="Times New Roman" pitchFamily="18" charset="0"/>
              </a:rPr>
              <a:t>For </a:t>
            </a:r>
            <a:r>
              <a:rPr lang="en-US" b="1" dirty="0" smtClean="0">
                <a:latin typeface="Times New Roman" pitchFamily="18" charset="0"/>
                <a:cs typeface="Times New Roman" pitchFamily="18" charset="0"/>
              </a:rPr>
              <a:t>example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buFont typeface="Wingdings" pitchFamily="2" charset="2"/>
              <a:buChar char="Ø"/>
            </a:pPr>
            <a:r>
              <a:rPr lang="en-US" dirty="0">
                <a:latin typeface="Times New Roman" pitchFamily="18" charset="0"/>
                <a:cs typeface="Times New Roman" pitchFamily="18" charset="0"/>
              </a:rPr>
              <a:t> “Death penalty, which is legal in thirty-six states, has been carried out most often in Georgia; however, since 1977 Texas holds the record for the greatest number of executions.” </a:t>
            </a:r>
          </a:p>
          <a:p>
            <a:pPr algn="just">
              <a:buFont typeface="Wingdings" pitchFamily="2" charset="2"/>
              <a:buChar char="Ø"/>
            </a:pPr>
            <a:r>
              <a:rPr lang="en-US" dirty="0">
                <a:latin typeface="Times New Roman" pitchFamily="18" charset="0"/>
                <a:cs typeface="Times New Roman" pitchFamily="18" charset="0"/>
              </a:rPr>
              <a:t>“Death penalty is a cruel and inhuman form of punishment in which hapless prisoners are dragged from their cells and summarily slaughtered only to satiate the bloodlust of a vengeful public.</a:t>
            </a:r>
          </a:p>
          <a:p>
            <a:r>
              <a:rPr lang="en-US" dirty="0">
                <a:latin typeface="Times New Roman" pitchFamily="18" charset="0"/>
                <a:cs typeface="Times New Roman" pitchFamily="18" charset="0"/>
              </a:rPr>
              <a:t>The </a:t>
            </a:r>
            <a:r>
              <a:rPr lang="en-US" dirty="0">
                <a:solidFill>
                  <a:srgbClr val="00B050"/>
                </a:solidFill>
                <a:latin typeface="Times New Roman" pitchFamily="18" charset="0"/>
                <a:cs typeface="Times New Roman" pitchFamily="18" charset="0"/>
              </a:rPr>
              <a:t>first </a:t>
            </a:r>
            <a:r>
              <a:rPr lang="en-US" dirty="0">
                <a:latin typeface="Times New Roman" pitchFamily="18" charset="0"/>
                <a:cs typeface="Times New Roman" pitchFamily="18" charset="0"/>
              </a:rPr>
              <a:t>statement is intended primarily to </a:t>
            </a:r>
            <a:r>
              <a:rPr lang="en-US" dirty="0">
                <a:solidFill>
                  <a:srgbClr val="FF0000"/>
                </a:solidFill>
                <a:latin typeface="Times New Roman" pitchFamily="18" charset="0"/>
                <a:cs typeface="Times New Roman" pitchFamily="18" charset="0"/>
              </a:rPr>
              <a:t>convey information </a:t>
            </a:r>
            <a:r>
              <a:rPr lang="en-US" dirty="0">
                <a:latin typeface="Times New Roman" pitchFamily="18" charset="0"/>
                <a:cs typeface="Times New Roman" pitchFamily="18" charset="0"/>
              </a:rPr>
              <a:t>and the </a:t>
            </a:r>
            <a:r>
              <a:rPr lang="en-US" dirty="0">
                <a:solidFill>
                  <a:srgbClr val="00B050"/>
                </a:solidFill>
                <a:latin typeface="Times New Roman" pitchFamily="18" charset="0"/>
                <a:cs typeface="Times New Roman" pitchFamily="18" charset="0"/>
              </a:rPr>
              <a:t>second</a:t>
            </a:r>
            <a:r>
              <a:rPr lang="en-US" dirty="0">
                <a:latin typeface="Times New Roman" pitchFamily="18" charset="0"/>
                <a:cs typeface="Times New Roman" pitchFamily="18" charset="0"/>
              </a:rPr>
              <a:t> to </a:t>
            </a:r>
            <a:r>
              <a:rPr lang="en-US" dirty="0">
                <a:solidFill>
                  <a:srgbClr val="FF0000"/>
                </a:solidFill>
                <a:latin typeface="Times New Roman" pitchFamily="18" charset="0"/>
                <a:cs typeface="Times New Roman" pitchFamily="18" charset="0"/>
              </a:rPr>
              <a:t>express or evoke feelings.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normAutofit fontScale="85000" lnSpcReduction="20000"/>
          </a:bodyPr>
          <a:lstStyle/>
          <a:p>
            <a:pPr algn="just">
              <a:buFont typeface="Wingdings" pitchFamily="2" charset="2"/>
              <a:buChar char="§"/>
            </a:pPr>
            <a:r>
              <a:rPr lang="en-US" dirty="0">
                <a:latin typeface="Times New Roman" pitchFamily="18" charset="0"/>
                <a:cs typeface="Times New Roman" pitchFamily="18" charset="0"/>
              </a:rPr>
              <a:t>These statements accomplish their respective functions through the distinct kinds of terminology in which they are </a:t>
            </a:r>
            <a:r>
              <a:rPr lang="en-US" dirty="0" smtClean="0">
                <a:latin typeface="Times New Roman" pitchFamily="18" charset="0"/>
                <a:cs typeface="Times New Roman" pitchFamily="18" charset="0"/>
              </a:rPr>
              <a:t>phrased.</a:t>
            </a:r>
          </a:p>
          <a:p>
            <a:pPr algn="just">
              <a:buFont typeface="Wingdings" pitchFamily="2" charset="2"/>
              <a:buChar char="§"/>
            </a:pPr>
            <a:r>
              <a:rPr lang="en-US" dirty="0" smtClean="0">
                <a:latin typeface="Times New Roman" pitchFamily="18" charset="0"/>
                <a:cs typeface="Times New Roman" pitchFamily="18" charset="0"/>
              </a:rPr>
              <a:t>Terminology </a:t>
            </a:r>
            <a:r>
              <a:rPr lang="en-US" dirty="0">
                <a:latin typeface="Times New Roman" pitchFamily="18" charset="0"/>
                <a:cs typeface="Times New Roman" pitchFamily="18" charset="0"/>
              </a:rPr>
              <a:t>that </a:t>
            </a:r>
            <a:r>
              <a:rPr lang="en-US" dirty="0" smtClean="0">
                <a:latin typeface="Times New Roman" pitchFamily="18" charset="0"/>
                <a:cs typeface="Times New Roman" pitchFamily="18" charset="0"/>
              </a:rPr>
              <a:t>used to conveys </a:t>
            </a:r>
            <a:r>
              <a:rPr lang="en-US" dirty="0">
                <a:latin typeface="Times New Roman" pitchFamily="18" charset="0"/>
                <a:cs typeface="Times New Roman" pitchFamily="18" charset="0"/>
              </a:rPr>
              <a:t>information is said to have a </a:t>
            </a:r>
            <a:r>
              <a:rPr lang="en-US" b="1" dirty="0">
                <a:latin typeface="Times New Roman" pitchFamily="18" charset="0"/>
                <a:cs typeface="Times New Roman" pitchFamily="18" charset="0"/>
              </a:rPr>
              <a:t>cognitive </a:t>
            </a:r>
            <a:r>
              <a:rPr lang="en-US" dirty="0">
                <a:latin typeface="Times New Roman" pitchFamily="18" charset="0"/>
                <a:cs typeface="Times New Roman" pitchFamily="18" charset="0"/>
              </a:rPr>
              <a:t>meaning, whereas terminology that expresses or evokes feelings has an </a:t>
            </a:r>
            <a:r>
              <a:rPr lang="en-US" b="1" dirty="0">
                <a:latin typeface="Times New Roman" pitchFamily="18" charset="0"/>
                <a:cs typeface="Times New Roman" pitchFamily="18" charset="0"/>
              </a:rPr>
              <a:t>emotive</a:t>
            </a:r>
            <a:r>
              <a:rPr lang="en-US" dirty="0">
                <a:latin typeface="Times New Roman" pitchFamily="18" charset="0"/>
                <a:cs typeface="Times New Roman" pitchFamily="18" charset="0"/>
              </a:rPr>
              <a:t> meaning.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Example 1 the words </a:t>
            </a:r>
            <a:r>
              <a:rPr lang="en-US" dirty="0" smtClean="0">
                <a:latin typeface="Times New Roman" pitchFamily="18" charset="0"/>
                <a:cs typeface="Times New Roman" pitchFamily="18" charset="0"/>
              </a:rPr>
              <a:t>“legal</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“thirty-six</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“most </a:t>
            </a:r>
            <a:r>
              <a:rPr lang="en-US" dirty="0">
                <a:latin typeface="Times New Roman" pitchFamily="18" charset="0"/>
                <a:cs typeface="Times New Roman" pitchFamily="18" charset="0"/>
              </a:rPr>
              <a:t>often,‘‘ </a:t>
            </a:r>
            <a:r>
              <a:rPr lang="en-US" dirty="0" smtClean="0">
                <a:latin typeface="Times New Roman" pitchFamily="18" charset="0"/>
                <a:cs typeface="Times New Roman" pitchFamily="18" charset="0"/>
              </a:rPr>
              <a:t>“Georgia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“record</a:t>
            </a:r>
            <a:r>
              <a:rPr lang="en-US" dirty="0">
                <a:latin typeface="Times New Roman" pitchFamily="18" charset="0"/>
                <a:cs typeface="Times New Roman" pitchFamily="18" charset="0"/>
              </a:rPr>
              <a:t>,‘‘ etc. have primarily a </a:t>
            </a:r>
            <a:r>
              <a:rPr lang="en-US" b="1" dirty="0">
                <a:latin typeface="Times New Roman" pitchFamily="18" charset="0"/>
                <a:cs typeface="Times New Roman" pitchFamily="18" charset="0"/>
              </a:rPr>
              <a:t>cognitive meaning</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Example 2 the words </a:t>
            </a:r>
            <a:r>
              <a:rPr lang="en-US" dirty="0" smtClean="0">
                <a:latin typeface="Times New Roman" pitchFamily="18" charset="0"/>
                <a:cs typeface="Times New Roman" pitchFamily="18" charset="0"/>
              </a:rPr>
              <a:t>“cruel</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“inhuman,‘‘ “hapless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“dragged</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“slaughtered</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“bloodlust</a:t>
            </a:r>
            <a:r>
              <a:rPr lang="en-US" dirty="0">
                <a:latin typeface="Times New Roman" pitchFamily="18" charset="0"/>
                <a:cs typeface="Times New Roman" pitchFamily="18" charset="0"/>
              </a:rPr>
              <a:t>,‘‘ and </a:t>
            </a:r>
            <a:r>
              <a:rPr lang="en-US" dirty="0" smtClean="0">
                <a:latin typeface="Times New Roman" pitchFamily="18" charset="0"/>
                <a:cs typeface="Times New Roman" pitchFamily="18" charset="0"/>
              </a:rPr>
              <a:t>“vengeful</a:t>
            </a:r>
            <a:r>
              <a:rPr lang="en-US" dirty="0">
                <a:latin typeface="Times New Roman" pitchFamily="18" charset="0"/>
                <a:cs typeface="Times New Roman" pitchFamily="18" charset="0"/>
              </a:rPr>
              <a:t>‘‘ have a </a:t>
            </a:r>
            <a:r>
              <a:rPr lang="en-US" b="1" dirty="0">
                <a:latin typeface="Times New Roman" pitchFamily="18" charset="0"/>
                <a:cs typeface="Times New Roman" pitchFamily="18" charset="0"/>
              </a:rPr>
              <a:t>strong emotive meaning</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Of </a:t>
            </a:r>
            <a:r>
              <a:rPr lang="en-US" dirty="0">
                <a:latin typeface="Times New Roman" pitchFamily="18" charset="0"/>
                <a:cs typeface="Times New Roman" pitchFamily="18" charset="0"/>
              </a:rPr>
              <a:t>course, these latter words have cognitive meaning as well. </a:t>
            </a:r>
            <a:endParaRPr lang="en-US" dirty="0" smtClean="0">
              <a:latin typeface="Times New Roman" pitchFamily="18" charset="0"/>
              <a:cs typeface="Times New Roman" pitchFamily="18" charset="0"/>
            </a:endParaRPr>
          </a:p>
          <a:p>
            <a:pPr lvl="1" algn="just">
              <a:buFont typeface="Wingdings" pitchFamily="2" charset="2"/>
              <a:buChar char="Ø"/>
            </a:pPr>
            <a:r>
              <a:rPr lang="en-US" dirty="0" smtClean="0">
                <a:latin typeface="Times New Roman" pitchFamily="18" charset="0"/>
                <a:cs typeface="Times New Roman" pitchFamily="18" charset="0"/>
              </a:rPr>
              <a:t>“Cruel</a:t>
            </a:r>
            <a:r>
              <a:rPr lang="en-US" dirty="0">
                <a:latin typeface="Times New Roman" pitchFamily="18" charset="0"/>
                <a:cs typeface="Times New Roman" pitchFamily="18" charset="0"/>
              </a:rPr>
              <a:t>‘‘ means tending to hurt others, </a:t>
            </a:r>
            <a:endParaRPr lang="en-US" dirty="0" smtClean="0">
              <a:latin typeface="Times New Roman" pitchFamily="18" charset="0"/>
              <a:cs typeface="Times New Roman" pitchFamily="18" charset="0"/>
            </a:endParaRPr>
          </a:p>
          <a:p>
            <a:pPr lvl="1" algn="just">
              <a:buFont typeface="Wingdings" pitchFamily="2" charset="2"/>
              <a:buChar char="Ø"/>
            </a:pPr>
            <a:r>
              <a:rPr lang="en-US" dirty="0" smtClean="0">
                <a:latin typeface="Times New Roman" pitchFamily="18" charset="0"/>
                <a:cs typeface="Times New Roman" pitchFamily="18" charset="0"/>
              </a:rPr>
              <a:t>“inhuman‘‘ means </a:t>
            </a:r>
            <a:r>
              <a:rPr lang="en-US" dirty="0">
                <a:latin typeface="Times New Roman" pitchFamily="18" charset="0"/>
                <a:cs typeface="Times New Roman" pitchFamily="18" charset="0"/>
              </a:rPr>
              <a:t>inappropriate for humans, </a:t>
            </a:r>
            <a:endParaRPr lang="en-US" dirty="0" smtClean="0">
              <a:latin typeface="Times New Roman" pitchFamily="18" charset="0"/>
              <a:cs typeface="Times New Roman" pitchFamily="18" charset="0"/>
            </a:endParaRPr>
          </a:p>
          <a:p>
            <a:pPr lvl="1" algn="just">
              <a:buFont typeface="Wingdings" pitchFamily="2" charset="2"/>
              <a:buChar char="Ø"/>
            </a:pPr>
            <a:r>
              <a:rPr lang="en-US" dirty="0" smtClean="0">
                <a:latin typeface="Times New Roman" pitchFamily="18" charset="0"/>
                <a:cs typeface="Times New Roman" pitchFamily="18" charset="0"/>
              </a:rPr>
              <a:t>“hapless</a:t>
            </a:r>
            <a:r>
              <a:rPr lang="en-US" dirty="0">
                <a:latin typeface="Times New Roman" pitchFamily="18" charset="0"/>
                <a:cs typeface="Times New Roman" pitchFamily="18" charset="0"/>
              </a:rPr>
              <a:t>‘‘ means unfortunate, and so on. </a:t>
            </a: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a:bodyPr>
          <a:lstStyle/>
          <a:p>
            <a:pPr algn="just">
              <a:buFont typeface="Wingdings" pitchFamily="2" charset="2"/>
              <a:buChar char="§"/>
            </a:pPr>
            <a:r>
              <a:rPr lang="en-US" dirty="0">
                <a:latin typeface="Times New Roman" pitchFamily="18" charset="0"/>
                <a:cs typeface="Times New Roman" pitchFamily="18" charset="0"/>
              </a:rPr>
              <a:t>Cognitive meaning can be </a:t>
            </a:r>
            <a:r>
              <a:rPr lang="en-US" b="1" dirty="0">
                <a:latin typeface="Times New Roman" pitchFamily="18" charset="0"/>
                <a:cs typeface="Times New Roman" pitchFamily="18" charset="0"/>
              </a:rPr>
              <a:t>defective </a:t>
            </a:r>
            <a:r>
              <a:rPr lang="en-US" dirty="0">
                <a:latin typeface="Times New Roman" pitchFamily="18" charset="0"/>
                <a:cs typeface="Times New Roman" pitchFamily="18" charset="0"/>
              </a:rPr>
              <a:t>as a result of vagueness  and ambiguity of terms.</a:t>
            </a:r>
          </a:p>
          <a:p>
            <a:pPr algn="just">
              <a:buFont typeface="Wingdings" pitchFamily="2" charset="2"/>
              <a:buChar char="§"/>
            </a:pPr>
            <a:r>
              <a:rPr lang="en-US" dirty="0" smtClean="0">
                <a:latin typeface="Times New Roman" pitchFamily="18" charset="0"/>
                <a:cs typeface="Times New Roman" pitchFamily="18" charset="0"/>
              </a:rPr>
              <a:t>A word is </a:t>
            </a:r>
            <a:r>
              <a:rPr lang="en-US" b="1" dirty="0" smtClean="0">
                <a:latin typeface="Times New Roman" pitchFamily="18" charset="0"/>
                <a:cs typeface="Times New Roman" pitchFamily="18" charset="0"/>
              </a:rPr>
              <a:t>vague </a:t>
            </a:r>
            <a:r>
              <a:rPr lang="en-US" dirty="0" smtClean="0">
                <a:latin typeface="Times New Roman" pitchFamily="18" charset="0"/>
                <a:cs typeface="Times New Roman" pitchFamily="18" charset="0"/>
              </a:rPr>
              <a:t>if it </a:t>
            </a:r>
            <a:r>
              <a:rPr lang="en-US" b="1" dirty="0" smtClean="0">
                <a:latin typeface="Times New Roman" pitchFamily="18" charset="0"/>
                <a:cs typeface="Times New Roman" pitchFamily="18" charset="0"/>
              </a:rPr>
              <a:t>lacks clarity</a:t>
            </a:r>
            <a:r>
              <a:rPr lang="en-US" dirty="0" smtClean="0">
                <a:latin typeface="Times New Roman" pitchFamily="18" charset="0"/>
                <a:cs typeface="Times New Roman" pitchFamily="18" charset="0"/>
              </a:rPr>
              <a:t>; that is, if its meaning is </a:t>
            </a:r>
            <a:r>
              <a:rPr lang="en-US" b="1" dirty="0" smtClean="0">
                <a:latin typeface="Times New Roman" pitchFamily="18" charset="0"/>
                <a:cs typeface="Times New Roman" pitchFamily="18" charset="0"/>
              </a:rPr>
              <a:t>blurred</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For example, words such as “love" " happiness" "peace"; "excessive", "fresh", "rich", ’’poor’’, "normal", "constructive", and "polluted"  etc…</a:t>
            </a:r>
          </a:p>
          <a:p>
            <a:pPr algn="just">
              <a:buFont typeface="Wingdings" pitchFamily="2" charset="2"/>
              <a:buChar char="§"/>
            </a:pPr>
            <a:r>
              <a:rPr lang="en-US" dirty="0" smtClean="0">
                <a:latin typeface="Times New Roman" pitchFamily="18" charset="0"/>
                <a:cs typeface="Times New Roman" pitchFamily="18" charset="0"/>
              </a:rPr>
              <a:t>We can rarely tell with any </a:t>
            </a:r>
            <a:r>
              <a:rPr lang="en-US" b="1" dirty="0" smtClean="0">
                <a:latin typeface="Times New Roman" pitchFamily="18" charset="0"/>
                <a:cs typeface="Times New Roman" pitchFamily="18" charset="0"/>
              </a:rPr>
              <a:t>degree of precision </a:t>
            </a:r>
            <a:r>
              <a:rPr lang="en-US" dirty="0" smtClean="0">
                <a:latin typeface="Times New Roman" pitchFamily="18" charset="0"/>
                <a:cs typeface="Times New Roman" pitchFamily="18" charset="0"/>
              </a:rPr>
              <a:t>whether they apply to a given situation. </a:t>
            </a:r>
          </a:p>
          <a:p>
            <a:pPr algn="just">
              <a:buFont typeface="Wingdings" pitchFamily="2" charset="2"/>
              <a:buChar char="§"/>
            </a:pPr>
            <a:r>
              <a:rPr lang="en-US" dirty="0" smtClean="0">
                <a:latin typeface="Times New Roman" pitchFamily="18" charset="0"/>
                <a:cs typeface="Times New Roman" pitchFamily="18" charset="0"/>
              </a:rPr>
              <a:t>A word is </a:t>
            </a:r>
            <a:r>
              <a:rPr lang="en-US" b="1" dirty="0" smtClean="0">
                <a:latin typeface="Times New Roman" pitchFamily="18" charset="0"/>
                <a:cs typeface="Times New Roman" pitchFamily="18" charset="0"/>
              </a:rPr>
              <a:t>ambiguous, </a:t>
            </a:r>
            <a:r>
              <a:rPr lang="en-US" dirty="0" smtClean="0">
                <a:latin typeface="Times New Roman" pitchFamily="18" charset="0"/>
                <a:cs typeface="Times New Roman" pitchFamily="18" charset="0"/>
              </a:rPr>
              <a:t>on the other hand, when it can be </a:t>
            </a:r>
            <a:r>
              <a:rPr lang="en-US" b="1" dirty="0" smtClean="0">
                <a:latin typeface="Times New Roman" pitchFamily="18" charset="0"/>
                <a:cs typeface="Times New Roman" pitchFamily="18" charset="0"/>
              </a:rPr>
              <a:t>interpreted as having two or more clearly distinct meanings in a given context.</a:t>
            </a:r>
          </a:p>
          <a:p>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buFont typeface="Wingdings" pitchFamily="2" charset="2"/>
              <a:buChar char="§"/>
            </a:pPr>
            <a:r>
              <a:rPr lang="en-US" dirty="0" smtClean="0">
                <a:latin typeface="Times New Roman" pitchFamily="18" charset="0"/>
                <a:cs typeface="Times New Roman" pitchFamily="18" charset="0"/>
              </a:rPr>
              <a:t> Many commonly used </a:t>
            </a:r>
            <a:r>
              <a:rPr lang="en-US" b="1" dirty="0" smtClean="0">
                <a:latin typeface="Times New Roman" pitchFamily="18" charset="0"/>
                <a:cs typeface="Times New Roman" pitchFamily="18" charset="0"/>
              </a:rPr>
              <a:t>words have two or more relatively precise meanings</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Some words that are subject to ambiguous usage are </a:t>
            </a:r>
            <a:r>
              <a:rPr lang="en-US" dirty="0" smtClean="0">
                <a:solidFill>
                  <a:srgbClr val="FF0000"/>
                </a:solidFill>
                <a:latin typeface="Times New Roman" pitchFamily="18" charset="0"/>
                <a:cs typeface="Times New Roman" pitchFamily="18" charset="0"/>
              </a:rPr>
              <a:t>"light" "bank", "sound," “right," and "race.</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“Light" can mean, among other things, light in weight or radiant energy;  "bank" can mean a financial institution or the slope bordering a river; and so on. </a:t>
            </a: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9580"/>
            <a:ext cx="8229600" cy="6256020"/>
          </a:xfrm>
        </p:spPr>
        <p:txBody>
          <a:bodyPr>
            <a:normAutofit fontScale="85000" lnSpcReduction="20000"/>
          </a:bodyPr>
          <a:lstStyle/>
          <a:p>
            <a:r>
              <a:rPr lang="en-US" b="1" dirty="0"/>
              <a:t>Deficiency of Cognitive Meanings: Vagueness and Ambiguity </a:t>
            </a:r>
          </a:p>
          <a:p>
            <a:r>
              <a:rPr lang="en-US" dirty="0" smtClean="0"/>
              <a:t>The two </a:t>
            </a:r>
            <a:r>
              <a:rPr lang="en-US" dirty="0"/>
              <a:t>problems that affect our cognitive use of language are </a:t>
            </a:r>
            <a:r>
              <a:rPr lang="en-US" b="1" dirty="0"/>
              <a:t>V</a:t>
            </a:r>
            <a:r>
              <a:rPr lang="en-US" b="1" dirty="0" smtClean="0"/>
              <a:t>agueness </a:t>
            </a:r>
            <a:r>
              <a:rPr lang="en-US" dirty="0"/>
              <a:t>and</a:t>
            </a:r>
            <a:r>
              <a:rPr lang="en-US" b="1" dirty="0"/>
              <a:t> </a:t>
            </a:r>
            <a:r>
              <a:rPr lang="en-US" b="1" dirty="0" smtClean="0"/>
              <a:t>Ambiguity</a:t>
            </a:r>
            <a:r>
              <a:rPr lang="en-US" b="1" dirty="0"/>
              <a:t>.</a:t>
            </a:r>
            <a:r>
              <a:rPr lang="en-US" dirty="0"/>
              <a:t> </a:t>
            </a:r>
            <a:endParaRPr lang="en-US" dirty="0" smtClean="0"/>
          </a:p>
          <a:p>
            <a:r>
              <a:rPr lang="en-US" dirty="0" smtClean="0"/>
              <a:t>A </a:t>
            </a:r>
            <a:r>
              <a:rPr lang="en-US" dirty="0"/>
              <a:t>linguistic expression is said to be </a:t>
            </a:r>
            <a:r>
              <a:rPr lang="en-US" b="1" dirty="0"/>
              <a:t>vague</a:t>
            </a:r>
            <a:r>
              <a:rPr lang="en-US" dirty="0"/>
              <a:t> if there are borderline cases in which it is impossible to tell if the expression applies or does not apply. </a:t>
            </a:r>
            <a:endParaRPr lang="en-US" dirty="0" smtClean="0"/>
          </a:p>
          <a:p>
            <a:r>
              <a:rPr lang="en-US" dirty="0" smtClean="0"/>
              <a:t>Vague </a:t>
            </a:r>
            <a:r>
              <a:rPr lang="en-US" dirty="0"/>
              <a:t>expressions often allow for a </a:t>
            </a:r>
            <a:r>
              <a:rPr lang="en-US" b="1" dirty="0"/>
              <a:t>continuous range of interpretation</a:t>
            </a:r>
            <a:r>
              <a:rPr lang="en-US" dirty="0"/>
              <a:t>s. The meaning is hazy, obscure, and imprecise. </a:t>
            </a:r>
            <a:endParaRPr lang="en-US" dirty="0" smtClean="0"/>
          </a:p>
          <a:p>
            <a:r>
              <a:rPr lang="en-US" dirty="0" smtClean="0"/>
              <a:t>For </a:t>
            </a:r>
            <a:r>
              <a:rPr lang="en-US" dirty="0"/>
              <a:t>example, words such as </a:t>
            </a:r>
            <a:r>
              <a:rPr lang="en-US" dirty="0" smtClean="0"/>
              <a:t>“love</a:t>
            </a:r>
            <a:r>
              <a:rPr lang="en-US" dirty="0"/>
              <a:t>,‘‘ </a:t>
            </a:r>
            <a:r>
              <a:rPr lang="en-US" dirty="0" smtClean="0"/>
              <a:t>“happiness”, “peace</a:t>
            </a:r>
            <a:r>
              <a:rPr lang="en-US" dirty="0"/>
              <a:t>,‘‘ </a:t>
            </a:r>
            <a:r>
              <a:rPr lang="en-US" dirty="0" smtClean="0"/>
              <a:t>“excessive</a:t>
            </a:r>
            <a:r>
              <a:rPr lang="en-US" dirty="0"/>
              <a:t>,‘‘ </a:t>
            </a:r>
            <a:r>
              <a:rPr lang="en-US" dirty="0" smtClean="0"/>
              <a:t>“fresh</a:t>
            </a:r>
            <a:r>
              <a:rPr lang="en-US" dirty="0"/>
              <a:t>,‘‘ </a:t>
            </a:r>
            <a:r>
              <a:rPr lang="en-US" dirty="0" smtClean="0"/>
              <a:t>“rich</a:t>
            </a:r>
            <a:r>
              <a:rPr lang="en-US" dirty="0"/>
              <a:t>,‘‘ </a:t>
            </a:r>
            <a:r>
              <a:rPr lang="en-US" dirty="0" smtClean="0"/>
              <a:t>“poor</a:t>
            </a:r>
            <a:r>
              <a:rPr lang="en-US" dirty="0"/>
              <a:t>,‘‘ </a:t>
            </a:r>
            <a:r>
              <a:rPr lang="en-US" dirty="0" smtClean="0"/>
              <a:t>“normal</a:t>
            </a:r>
            <a:r>
              <a:rPr lang="en-US" dirty="0"/>
              <a:t>,‘‘ </a:t>
            </a:r>
            <a:r>
              <a:rPr lang="en-US" dirty="0" smtClean="0"/>
              <a:t>“conservative</a:t>
            </a:r>
            <a:r>
              <a:rPr lang="en-US" dirty="0"/>
              <a:t>,‘‘ and </a:t>
            </a:r>
            <a:r>
              <a:rPr lang="en-US" dirty="0" smtClean="0"/>
              <a:t>“polluted</a:t>
            </a:r>
            <a:r>
              <a:rPr lang="en-US" dirty="0"/>
              <a:t>‘‘ are vague. </a:t>
            </a:r>
          </a:p>
          <a:p>
            <a:r>
              <a:rPr lang="en-US" dirty="0"/>
              <a:t>Vagueness can also affect entire statements. </a:t>
            </a:r>
            <a:endParaRPr lang="en-US" dirty="0" smtClean="0"/>
          </a:p>
          <a:p>
            <a:r>
              <a:rPr lang="en-US" dirty="0" smtClean="0"/>
              <a:t>Such </a:t>
            </a:r>
            <a:r>
              <a:rPr lang="en-US" dirty="0"/>
              <a:t>vagueness may arise not so much from the individual words as from the way in which the words are combined. </a:t>
            </a:r>
            <a:endParaRPr lang="en-US" dirty="0" smtClean="0"/>
          </a:p>
          <a:p>
            <a:endParaRPr lang="en-US" dirty="0"/>
          </a:p>
        </p:txBody>
      </p:sp>
    </p:spTree>
    <p:extLst>
      <p:ext uri="{BB962C8B-B14F-4D97-AF65-F5344CB8AC3E}">
        <p14:creationId xmlns:p14="http://schemas.microsoft.com/office/powerpoint/2010/main" val="488779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92500" lnSpcReduction="20000"/>
          </a:bodyPr>
          <a:lstStyle/>
          <a:p>
            <a:r>
              <a:rPr lang="en-US" dirty="0"/>
              <a:t>For example, suppose someone were to say, “Today our job situation is more transparent.‘‘ </a:t>
            </a:r>
          </a:p>
          <a:p>
            <a:pPr lvl="1">
              <a:buFont typeface="Wingdings" pitchFamily="2" charset="2"/>
              <a:buChar char="Ø"/>
            </a:pPr>
            <a:r>
              <a:rPr lang="en-US" dirty="0"/>
              <a:t>First, what is the meaning of “job situation‘‘? </a:t>
            </a:r>
            <a:endParaRPr lang="en-US" dirty="0" smtClean="0"/>
          </a:p>
          <a:p>
            <a:pPr lvl="1">
              <a:buFont typeface="Wingdings" pitchFamily="2" charset="2"/>
              <a:buChar char="Ø"/>
            </a:pPr>
            <a:r>
              <a:rPr lang="en-US" dirty="0" smtClean="0"/>
              <a:t>Does </a:t>
            </a:r>
            <a:r>
              <a:rPr lang="en-US" dirty="0"/>
              <a:t>it refer to finding a job, </a:t>
            </a:r>
            <a:endParaRPr lang="en-US" dirty="0" smtClean="0"/>
          </a:p>
          <a:p>
            <a:pPr lvl="1">
              <a:buFont typeface="Wingdings" pitchFamily="2" charset="2"/>
              <a:buChar char="Ø"/>
            </a:pPr>
            <a:r>
              <a:rPr lang="en-US" dirty="0" smtClean="0"/>
              <a:t>Keeping </a:t>
            </a:r>
            <a:r>
              <a:rPr lang="en-US" dirty="0"/>
              <a:t>a job, </a:t>
            </a:r>
            <a:endParaRPr lang="en-US" dirty="0" smtClean="0"/>
          </a:p>
          <a:p>
            <a:pPr lvl="1">
              <a:buFont typeface="Wingdings" pitchFamily="2" charset="2"/>
              <a:buChar char="Ø"/>
            </a:pPr>
            <a:r>
              <a:rPr lang="en-US" dirty="0" smtClean="0"/>
              <a:t>Filling </a:t>
            </a:r>
            <a:r>
              <a:rPr lang="en-US" dirty="0"/>
              <a:t>a job, </a:t>
            </a:r>
            <a:endParaRPr lang="en-US" dirty="0" smtClean="0"/>
          </a:p>
          <a:p>
            <a:pPr lvl="1">
              <a:buFont typeface="Wingdings" pitchFamily="2" charset="2"/>
              <a:buChar char="Ø"/>
            </a:pPr>
            <a:r>
              <a:rPr lang="en-US" dirty="0" smtClean="0"/>
              <a:t>Completing </a:t>
            </a:r>
            <a:r>
              <a:rPr lang="en-US" dirty="0"/>
              <a:t>a job, or </a:t>
            </a:r>
            <a:endParaRPr lang="en-US" dirty="0" smtClean="0"/>
          </a:p>
          <a:p>
            <a:pPr lvl="1">
              <a:buFont typeface="Wingdings" pitchFamily="2" charset="2"/>
              <a:buChar char="Ø"/>
            </a:pPr>
            <a:r>
              <a:rPr lang="en-US" dirty="0" smtClean="0"/>
              <a:t>Bidding </a:t>
            </a:r>
            <a:r>
              <a:rPr lang="en-US" dirty="0"/>
              <a:t>on a job? </a:t>
            </a:r>
          </a:p>
          <a:p>
            <a:r>
              <a:rPr lang="en-US" dirty="0"/>
              <a:t>And what exactly does it mean for a job situation to be “transparent‘‘? </a:t>
            </a:r>
          </a:p>
          <a:p>
            <a:pPr lvl="1">
              <a:buFont typeface="Wingdings" pitchFamily="2" charset="2"/>
              <a:buChar char="Ø"/>
            </a:pPr>
            <a:r>
              <a:rPr lang="en-US" dirty="0"/>
              <a:t>Does it mean that the job is more easily perceived or comprehended? </a:t>
            </a:r>
            <a:endParaRPr lang="en-US" dirty="0" smtClean="0"/>
          </a:p>
          <a:p>
            <a:pPr lvl="1">
              <a:buFont typeface="Wingdings" pitchFamily="2" charset="2"/>
              <a:buChar char="Ø"/>
            </a:pPr>
            <a:r>
              <a:rPr lang="en-US" dirty="0" smtClean="0"/>
              <a:t>That </a:t>
            </a:r>
            <a:r>
              <a:rPr lang="en-US" dirty="0"/>
              <a:t>the job is more easily completed? </a:t>
            </a:r>
            <a:endParaRPr lang="en-US" dirty="0" smtClean="0"/>
          </a:p>
          <a:p>
            <a:pPr lvl="1">
              <a:buFont typeface="Wingdings" pitchFamily="2" charset="2"/>
              <a:buChar char="Ø"/>
            </a:pPr>
            <a:r>
              <a:rPr lang="en-US" dirty="0" smtClean="0"/>
              <a:t>That </a:t>
            </a:r>
            <a:r>
              <a:rPr lang="en-US" dirty="0"/>
              <a:t>we can anticipate our future job needs more clearly? </a:t>
            </a:r>
            <a:r>
              <a:rPr lang="en-US" dirty="0" smtClean="0"/>
              <a:t> Or what else?</a:t>
            </a:r>
          </a:p>
          <a:p>
            <a:pPr lvl="1">
              <a:buFont typeface="Wingdings" pitchFamily="2" charset="2"/>
              <a:buChar char="q"/>
            </a:pPr>
            <a:r>
              <a:rPr lang="en-US" dirty="0" smtClean="0"/>
              <a:t>However, </a:t>
            </a:r>
            <a:r>
              <a:rPr lang="en-US" b="1" dirty="0" smtClean="0"/>
              <a:t>not </a:t>
            </a:r>
            <a:r>
              <a:rPr lang="en-US" b="1" dirty="0"/>
              <a:t>all cases of </a:t>
            </a:r>
            <a:r>
              <a:rPr lang="en-US" b="1" dirty="0" smtClean="0"/>
              <a:t>vagueness are </a:t>
            </a:r>
            <a:r>
              <a:rPr lang="en-US" b="1" dirty="0"/>
              <a:t>problematic</a:t>
            </a:r>
            <a:r>
              <a:rPr lang="en-US" dirty="0"/>
              <a:t>. </a:t>
            </a:r>
          </a:p>
          <a:p>
            <a:endParaRPr lang="en-US" dirty="0"/>
          </a:p>
        </p:txBody>
      </p:sp>
    </p:spTree>
    <p:extLst>
      <p:ext uri="{BB962C8B-B14F-4D97-AF65-F5344CB8AC3E}">
        <p14:creationId xmlns:p14="http://schemas.microsoft.com/office/powerpoint/2010/main" val="35621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92500"/>
          </a:bodyPr>
          <a:lstStyle/>
          <a:p>
            <a:r>
              <a:rPr lang="en-US" dirty="0" smtClean="0"/>
              <a:t>According </a:t>
            </a:r>
            <a:r>
              <a:rPr lang="en-US" dirty="0"/>
              <a:t>to </a:t>
            </a:r>
            <a:r>
              <a:rPr lang="en-US" b="1" dirty="0"/>
              <a:t>semiotics, </a:t>
            </a:r>
            <a:r>
              <a:rPr lang="en-US" dirty="0"/>
              <a:t>language is the mere manipulation and use of symbols in order to draw attention to signified content. </a:t>
            </a:r>
            <a:endParaRPr lang="en-US" dirty="0" smtClean="0"/>
          </a:p>
          <a:p>
            <a:r>
              <a:rPr lang="en-US" dirty="0" smtClean="0"/>
              <a:t>Semiotics </a:t>
            </a:r>
            <a:r>
              <a:rPr lang="en-US" dirty="0"/>
              <a:t>is the study </a:t>
            </a:r>
            <a:r>
              <a:rPr lang="en-US" dirty="0" smtClean="0"/>
              <a:t>of:</a:t>
            </a:r>
            <a:r>
              <a:rPr lang="en-US" b="1" dirty="0" smtClean="0"/>
              <a:t> </a:t>
            </a:r>
          </a:p>
          <a:p>
            <a:pPr lvl="1">
              <a:buFont typeface="Wingdings" pitchFamily="2" charset="2"/>
              <a:buChar char="Ø"/>
            </a:pPr>
            <a:r>
              <a:rPr lang="en-US" b="1" dirty="0" smtClean="0"/>
              <a:t>Sign </a:t>
            </a:r>
            <a:r>
              <a:rPr lang="en-US" b="1" dirty="0"/>
              <a:t>processes </a:t>
            </a:r>
            <a:r>
              <a:rPr lang="en-US" dirty="0"/>
              <a:t>in communication and </a:t>
            </a:r>
            <a:r>
              <a:rPr lang="en-US" dirty="0" smtClean="0"/>
              <a:t> </a:t>
            </a:r>
          </a:p>
          <a:p>
            <a:pPr lvl="1">
              <a:buFont typeface="Wingdings" pitchFamily="2" charset="2"/>
              <a:buChar char="Ø"/>
            </a:pPr>
            <a:r>
              <a:rPr lang="en-US" dirty="0" smtClean="0"/>
              <a:t>How </a:t>
            </a:r>
            <a:r>
              <a:rPr lang="en-US" b="1" dirty="0"/>
              <a:t>meaning</a:t>
            </a:r>
            <a:r>
              <a:rPr lang="en-US" dirty="0"/>
              <a:t> is constructed and understood. </a:t>
            </a:r>
            <a:endParaRPr lang="en-US" dirty="0" smtClean="0"/>
          </a:p>
          <a:p>
            <a:r>
              <a:rPr lang="en-US" dirty="0"/>
              <a:t>Philosophy of Language  is an important discipline in its own right, and </a:t>
            </a:r>
            <a:r>
              <a:rPr lang="en-US" dirty="0" smtClean="0"/>
              <a:t>it </a:t>
            </a:r>
            <a:r>
              <a:rPr lang="en-US" dirty="0"/>
              <a:t>poses questions like </a:t>
            </a:r>
            <a:endParaRPr lang="en-US" dirty="0" smtClean="0"/>
          </a:p>
          <a:p>
            <a:pPr lvl="1">
              <a:buFont typeface="Wingdings" pitchFamily="2" charset="2"/>
              <a:buChar char="Ø"/>
            </a:pPr>
            <a:r>
              <a:rPr lang="en-US" dirty="0" smtClean="0"/>
              <a:t>"</a:t>
            </a:r>
            <a:r>
              <a:rPr lang="en-US" dirty="0"/>
              <a:t>What is meaning?", </a:t>
            </a:r>
            <a:endParaRPr lang="en-US" dirty="0" smtClean="0"/>
          </a:p>
          <a:p>
            <a:pPr lvl="1">
              <a:buFont typeface="Wingdings" pitchFamily="2" charset="2"/>
              <a:buChar char="Ø"/>
            </a:pPr>
            <a:r>
              <a:rPr lang="en-US" dirty="0" smtClean="0"/>
              <a:t>"</a:t>
            </a:r>
            <a:r>
              <a:rPr lang="en-US" dirty="0"/>
              <a:t>How does language refer to the real world?", </a:t>
            </a:r>
            <a:endParaRPr lang="en-US" dirty="0" smtClean="0"/>
          </a:p>
          <a:p>
            <a:pPr lvl="1">
              <a:buFont typeface="Wingdings" pitchFamily="2" charset="2"/>
              <a:buChar char="Ø"/>
            </a:pPr>
            <a:r>
              <a:rPr lang="en-US" dirty="0" smtClean="0"/>
              <a:t>"</a:t>
            </a:r>
            <a:r>
              <a:rPr lang="en-US" dirty="0"/>
              <a:t>Is language learned or is it innate?", </a:t>
            </a:r>
            <a:endParaRPr lang="en-US" dirty="0" smtClean="0"/>
          </a:p>
          <a:p>
            <a:pPr lvl="1">
              <a:buFont typeface="Wingdings" pitchFamily="2" charset="2"/>
              <a:buChar char="Ø"/>
            </a:pPr>
            <a:r>
              <a:rPr lang="en-US" dirty="0" smtClean="0"/>
              <a:t>"</a:t>
            </a:r>
            <a:r>
              <a:rPr lang="en-US" dirty="0"/>
              <a:t>How does the meaning of a sentence emerge out of </a:t>
            </a:r>
            <a:r>
              <a:rPr lang="en-US" dirty="0" smtClean="0"/>
              <a:t>its </a:t>
            </a:r>
            <a:r>
              <a:rPr lang="en-US" dirty="0"/>
              <a:t>parts?, and other related issues. </a:t>
            </a:r>
            <a:endParaRPr lang="en-US" dirty="0" smtClean="0"/>
          </a:p>
          <a:p>
            <a:pPr marL="457200" lvl="1" indent="0">
              <a:buNone/>
            </a:pPr>
            <a:endParaRPr lang="en-US" dirty="0"/>
          </a:p>
        </p:txBody>
      </p:sp>
    </p:spTree>
    <p:extLst>
      <p:ext uri="{BB962C8B-B14F-4D97-AF65-F5344CB8AC3E}">
        <p14:creationId xmlns:p14="http://schemas.microsoft.com/office/powerpoint/2010/main" val="1951793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r>
              <a:rPr lang="en-US" dirty="0" smtClean="0"/>
              <a:t>Trouble </a:t>
            </a:r>
            <a:r>
              <a:rPr lang="en-US" dirty="0"/>
              <a:t>arises only when the language is </a:t>
            </a:r>
            <a:r>
              <a:rPr lang="en-US" b="1" dirty="0"/>
              <a:t>not sufficiently precise </a:t>
            </a:r>
            <a:r>
              <a:rPr lang="en-US" dirty="0"/>
              <a:t>for what the situation demands. </a:t>
            </a:r>
            <a:endParaRPr lang="en-US" dirty="0" smtClean="0"/>
          </a:p>
          <a:p>
            <a:r>
              <a:rPr lang="en-US" dirty="0"/>
              <a:t>The </a:t>
            </a:r>
            <a:r>
              <a:rPr lang="en-US" b="1" dirty="0"/>
              <a:t>difference</a:t>
            </a:r>
            <a:r>
              <a:rPr lang="en-US" dirty="0"/>
              <a:t> between </a:t>
            </a:r>
            <a:r>
              <a:rPr lang="en-US" b="1" dirty="0"/>
              <a:t>ambiguity </a:t>
            </a:r>
            <a:r>
              <a:rPr lang="en-US" dirty="0"/>
              <a:t>and </a:t>
            </a:r>
            <a:r>
              <a:rPr lang="en-US" b="1" dirty="0"/>
              <a:t>vagueness</a:t>
            </a:r>
            <a:r>
              <a:rPr lang="en-US" dirty="0"/>
              <a:t> is </a:t>
            </a:r>
            <a:r>
              <a:rPr lang="en-US" dirty="0" smtClean="0"/>
              <a:t>that: </a:t>
            </a:r>
          </a:p>
          <a:p>
            <a:pPr lvl="1">
              <a:buFont typeface="Wingdings" pitchFamily="2" charset="2"/>
              <a:buChar char="v"/>
            </a:pPr>
            <a:r>
              <a:rPr lang="en-US" dirty="0" smtClean="0"/>
              <a:t>Vague </a:t>
            </a:r>
            <a:r>
              <a:rPr lang="en-US" dirty="0"/>
              <a:t>terminology allows for a relatively </a:t>
            </a:r>
            <a:r>
              <a:rPr lang="en-US" b="1" i="1" dirty="0"/>
              <a:t>continuous range of interpretations</a:t>
            </a:r>
            <a:r>
              <a:rPr lang="en-US" dirty="0"/>
              <a:t>, whereas </a:t>
            </a:r>
            <a:endParaRPr lang="en-US" dirty="0" smtClean="0"/>
          </a:p>
          <a:p>
            <a:pPr lvl="1">
              <a:buFont typeface="Wingdings" pitchFamily="2" charset="2"/>
              <a:buChar char="v"/>
            </a:pPr>
            <a:r>
              <a:rPr lang="en-US" dirty="0" smtClean="0"/>
              <a:t>Ambiguous </a:t>
            </a:r>
            <a:r>
              <a:rPr lang="en-US" dirty="0"/>
              <a:t>terminology allows for </a:t>
            </a:r>
            <a:r>
              <a:rPr lang="en-US" b="1" i="1" dirty="0"/>
              <a:t>multiple discrete interpretations. </a:t>
            </a:r>
            <a:endParaRPr lang="en-US" b="1" i="1" dirty="0" smtClean="0"/>
          </a:p>
          <a:p>
            <a:pPr lvl="1">
              <a:buFont typeface="Wingdings" pitchFamily="2" charset="2"/>
              <a:buChar char="v"/>
            </a:pPr>
            <a:r>
              <a:rPr lang="en-US" dirty="0" smtClean="0"/>
              <a:t>In </a:t>
            </a:r>
            <a:r>
              <a:rPr lang="en-US" dirty="0"/>
              <a:t>a vague expression there is a </a:t>
            </a:r>
            <a:r>
              <a:rPr lang="en-US" b="1" i="1" dirty="0" smtClean="0"/>
              <a:t>blur( distortion) of meaning</a:t>
            </a:r>
            <a:r>
              <a:rPr lang="en-US" dirty="0"/>
              <a:t>, </a:t>
            </a:r>
            <a:r>
              <a:rPr lang="en-US" dirty="0" smtClean="0"/>
              <a:t>whereas, </a:t>
            </a:r>
          </a:p>
          <a:p>
            <a:pPr lvl="1">
              <a:buFont typeface="Wingdings" pitchFamily="2" charset="2"/>
              <a:buChar char="v"/>
            </a:pPr>
            <a:r>
              <a:rPr lang="en-US" dirty="0" smtClean="0"/>
              <a:t>In </a:t>
            </a:r>
            <a:r>
              <a:rPr lang="en-US" dirty="0"/>
              <a:t>an ambiguous expression there is a </a:t>
            </a:r>
            <a:r>
              <a:rPr lang="en-US" b="1" i="1" dirty="0"/>
              <a:t>mix-up </a:t>
            </a:r>
            <a:r>
              <a:rPr lang="en-US" b="1" i="1" dirty="0" smtClean="0"/>
              <a:t>of meanings</a:t>
            </a:r>
            <a:r>
              <a:rPr lang="en-US" b="1" i="1" dirty="0"/>
              <a:t>. </a:t>
            </a:r>
          </a:p>
          <a:p>
            <a:endParaRPr lang="en-US" dirty="0"/>
          </a:p>
          <a:p>
            <a:endParaRPr lang="en-US" dirty="0"/>
          </a:p>
        </p:txBody>
      </p:sp>
    </p:spTree>
    <p:extLst>
      <p:ext uri="{BB962C8B-B14F-4D97-AF65-F5344CB8AC3E}">
        <p14:creationId xmlns:p14="http://schemas.microsoft.com/office/powerpoint/2010/main" val="443451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20000"/>
          </a:bodyPr>
          <a:lstStyle/>
          <a:p>
            <a:r>
              <a:rPr lang="en-US" dirty="0" smtClean="0"/>
              <a:t>However</a:t>
            </a:r>
            <a:r>
              <a:rPr lang="en-US" dirty="0"/>
              <a:t>, there are many forms of expression that are </a:t>
            </a:r>
            <a:r>
              <a:rPr lang="en-US" b="1" dirty="0"/>
              <a:t>ambiguous in one context and vague in another</a:t>
            </a:r>
            <a:r>
              <a:rPr lang="en-US" dirty="0"/>
              <a:t>. </a:t>
            </a:r>
            <a:endParaRPr lang="en-US" dirty="0" smtClean="0"/>
          </a:p>
          <a:p>
            <a:r>
              <a:rPr lang="en-US" dirty="0" smtClean="0"/>
              <a:t>For </a:t>
            </a:r>
            <a:r>
              <a:rPr lang="en-US" dirty="0"/>
              <a:t>example, the word </a:t>
            </a:r>
            <a:r>
              <a:rPr lang="en-US" dirty="0" smtClean="0"/>
              <a:t>“slow</a:t>
            </a:r>
            <a:r>
              <a:rPr lang="en-US" dirty="0"/>
              <a:t>‘‘ in one context could mean either mentally retarded or physically slow, but when the word refers to </a:t>
            </a:r>
            <a:r>
              <a:rPr lang="en-US" b="1" dirty="0"/>
              <a:t>physical slowness</a:t>
            </a:r>
            <a:r>
              <a:rPr lang="en-US" dirty="0"/>
              <a:t>, it could be </a:t>
            </a:r>
            <a:r>
              <a:rPr lang="en-US" b="1" dirty="0"/>
              <a:t>vague.</a:t>
            </a:r>
            <a:r>
              <a:rPr lang="en-US" dirty="0"/>
              <a:t> </a:t>
            </a:r>
            <a:endParaRPr lang="en-US" dirty="0" smtClean="0"/>
          </a:p>
          <a:p>
            <a:r>
              <a:rPr lang="en-US" dirty="0" smtClean="0"/>
              <a:t>How </a:t>
            </a:r>
            <a:r>
              <a:rPr lang="en-US" dirty="0"/>
              <a:t>slow is slow? Similar remarks apply to </a:t>
            </a:r>
            <a:r>
              <a:rPr lang="en-US" dirty="0" smtClean="0"/>
              <a:t>“light</a:t>
            </a:r>
            <a:r>
              <a:rPr lang="en-US" dirty="0"/>
              <a:t>,‘‘ </a:t>
            </a:r>
            <a:r>
              <a:rPr lang="en-US" dirty="0" smtClean="0"/>
              <a:t>“fast</a:t>
            </a:r>
            <a:r>
              <a:rPr lang="en-US" dirty="0"/>
              <a:t>,‘‘ and </a:t>
            </a:r>
            <a:r>
              <a:rPr lang="en-US" dirty="0" smtClean="0"/>
              <a:t>“rich</a:t>
            </a:r>
            <a:r>
              <a:rPr lang="en-US" dirty="0"/>
              <a:t>.‘‘ </a:t>
            </a:r>
          </a:p>
          <a:p>
            <a:r>
              <a:rPr lang="en-US" dirty="0" smtClean="0"/>
              <a:t>The </a:t>
            </a:r>
            <a:r>
              <a:rPr lang="en-US" b="1" dirty="0" smtClean="0"/>
              <a:t>role of vagueness </a:t>
            </a:r>
            <a:r>
              <a:rPr lang="en-US" dirty="0" smtClean="0"/>
              <a:t>and</a:t>
            </a:r>
            <a:r>
              <a:rPr lang="en-US" b="1" dirty="0" smtClean="0"/>
              <a:t> ambiguity in arguments </a:t>
            </a:r>
            <a:r>
              <a:rPr lang="en-US" dirty="0" smtClean="0"/>
              <a:t>may be conveniently explored in the context of </a:t>
            </a:r>
            <a:r>
              <a:rPr lang="en-US" b="1" i="1" dirty="0" smtClean="0"/>
              <a:t>conflicting arguments </a:t>
            </a:r>
            <a:r>
              <a:rPr lang="en-US" dirty="0" smtClean="0"/>
              <a:t>between individuals. </a:t>
            </a:r>
          </a:p>
          <a:p>
            <a:r>
              <a:rPr lang="en-US" dirty="0" smtClean="0"/>
              <a:t>Such conflicts are called </a:t>
            </a:r>
            <a:r>
              <a:rPr lang="en-US" b="1" i="1" dirty="0" smtClean="0"/>
              <a:t>disputes.</a:t>
            </a:r>
          </a:p>
          <a:p>
            <a:r>
              <a:rPr lang="en-US" dirty="0" smtClean="0"/>
              <a:t>Disputes that arise over the meaning of language  are called </a:t>
            </a:r>
            <a:r>
              <a:rPr lang="en-US" b="1" dirty="0" smtClean="0"/>
              <a:t>verbal disputes.</a:t>
            </a:r>
          </a:p>
          <a:p>
            <a:r>
              <a:rPr lang="en-US" dirty="0" smtClean="0"/>
              <a:t>Disputes that arise over the disagreements of facts  are called </a:t>
            </a:r>
            <a:r>
              <a:rPr lang="en-US" b="1" dirty="0" smtClean="0"/>
              <a:t>factual disputes</a:t>
            </a:r>
            <a:r>
              <a:rPr lang="en-US" dirty="0" smtClean="0"/>
              <a:t>.</a:t>
            </a:r>
          </a:p>
          <a:p>
            <a:endParaRPr lang="en-US" dirty="0" smtClean="0"/>
          </a:p>
        </p:txBody>
      </p:sp>
    </p:spTree>
    <p:extLst>
      <p:ext uri="{BB962C8B-B14F-4D97-AF65-F5344CB8AC3E}">
        <p14:creationId xmlns:p14="http://schemas.microsoft.com/office/powerpoint/2010/main" val="3171137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92500" lnSpcReduction="10000"/>
          </a:bodyPr>
          <a:lstStyle/>
          <a:p>
            <a:pPr marL="0" indent="0" algn="ctr">
              <a:buNone/>
            </a:pPr>
            <a:r>
              <a:rPr lang="en-US" b="1" dirty="0" smtClean="0"/>
              <a:t> Examples of Verbal Disputes</a:t>
            </a:r>
            <a:endParaRPr lang="en-US" b="1" u="sng" dirty="0" smtClean="0"/>
          </a:p>
          <a:p>
            <a:r>
              <a:rPr lang="en-US" b="1" dirty="0" smtClean="0"/>
              <a:t>Example-1</a:t>
            </a:r>
            <a:r>
              <a:rPr lang="en-US" b="1" dirty="0"/>
              <a:t>: </a:t>
            </a:r>
          </a:p>
          <a:p>
            <a:r>
              <a:rPr lang="en-US" b="1" dirty="0" err="1" smtClean="0"/>
              <a:t>Kassa</a:t>
            </a:r>
            <a:r>
              <a:rPr lang="en-US" dirty="0"/>
              <a:t>: </a:t>
            </a:r>
            <a:r>
              <a:rPr lang="en-US" i="1" dirty="0"/>
              <a:t>Mrs. </a:t>
            </a:r>
            <a:r>
              <a:rPr lang="en-US" i="1" dirty="0" err="1"/>
              <a:t>Zenebech</a:t>
            </a:r>
            <a:r>
              <a:rPr lang="en-US" i="1" dirty="0"/>
              <a:t> abuses her children. And how do I know that? I saw her </a:t>
            </a:r>
            <a:r>
              <a:rPr lang="en-US" i="1" dirty="0" smtClean="0"/>
              <a:t>slap  </a:t>
            </a:r>
            <a:r>
              <a:rPr lang="en-US" i="1" dirty="0"/>
              <a:t>one of her kids the other day after the kid misbehaved. </a:t>
            </a:r>
            <a:endParaRPr lang="en-US" i="1" dirty="0" smtClean="0"/>
          </a:p>
          <a:p>
            <a:r>
              <a:rPr lang="en-US" b="1" dirty="0" err="1" smtClean="0"/>
              <a:t>Jemal</a:t>
            </a:r>
            <a:r>
              <a:rPr lang="en-US" dirty="0"/>
              <a:t>: </a:t>
            </a:r>
            <a:r>
              <a:rPr lang="en-US" i="1" dirty="0" err="1"/>
              <a:t>Don‟t</a:t>
            </a:r>
            <a:r>
              <a:rPr lang="en-US" i="1" dirty="0"/>
              <a:t> be silly. Kids need discipline, and by disciplining her children,  Mrs. </a:t>
            </a:r>
            <a:r>
              <a:rPr lang="en-US" i="1" dirty="0" err="1"/>
              <a:t>Zenebech</a:t>
            </a:r>
            <a:r>
              <a:rPr lang="en-US" i="1" dirty="0"/>
              <a:t> is showing that she loves them</a:t>
            </a:r>
            <a:r>
              <a:rPr lang="en-US" dirty="0"/>
              <a:t>. </a:t>
            </a:r>
          </a:p>
          <a:p>
            <a:r>
              <a:rPr lang="en-US" dirty="0"/>
              <a:t>Here, the problem surrounds the vagueness of the words </a:t>
            </a:r>
            <a:r>
              <a:rPr lang="en-US" b="1" dirty="0" smtClean="0"/>
              <a:t>“abuse</a:t>
            </a:r>
            <a:r>
              <a:rPr lang="en-US" b="1" dirty="0"/>
              <a:t>‘‘ and </a:t>
            </a:r>
            <a:r>
              <a:rPr lang="en-US" b="1" dirty="0" smtClean="0"/>
              <a:t>“discipline</a:t>
            </a:r>
            <a:r>
              <a:rPr lang="en-US" b="1" dirty="0"/>
              <a:t>.‘‘</a:t>
            </a:r>
            <a:r>
              <a:rPr lang="en-US" dirty="0"/>
              <a:t> </a:t>
            </a:r>
            <a:endParaRPr lang="en-US" dirty="0" smtClean="0"/>
          </a:p>
          <a:p>
            <a:r>
              <a:rPr lang="en-US" dirty="0" smtClean="0"/>
              <a:t>When </a:t>
            </a:r>
            <a:r>
              <a:rPr lang="en-US" dirty="0"/>
              <a:t>does </a:t>
            </a:r>
            <a:r>
              <a:rPr lang="en-US" dirty="0" smtClean="0"/>
              <a:t>discipline(correction) </a:t>
            </a:r>
            <a:r>
              <a:rPr lang="en-US" dirty="0"/>
              <a:t>become abuse? </a:t>
            </a:r>
            <a:endParaRPr lang="en-US" dirty="0" smtClean="0"/>
          </a:p>
          <a:p>
            <a:r>
              <a:rPr lang="en-US" dirty="0" smtClean="0"/>
              <a:t>The </a:t>
            </a:r>
            <a:r>
              <a:rPr lang="en-US" dirty="0"/>
              <a:t>line separating the two is hazy at best, but unless it is clarified, disputes of this sort will never be resolved. </a:t>
            </a:r>
          </a:p>
        </p:txBody>
      </p:sp>
    </p:spTree>
    <p:extLst>
      <p:ext uri="{BB962C8B-B14F-4D97-AF65-F5344CB8AC3E}">
        <p14:creationId xmlns:p14="http://schemas.microsoft.com/office/powerpoint/2010/main" val="4017331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a:bodyPr>
          <a:lstStyle/>
          <a:p>
            <a:r>
              <a:rPr lang="en-US" b="1" dirty="0"/>
              <a:t>Example-2:</a:t>
            </a:r>
            <a:r>
              <a:rPr lang="en-US" dirty="0"/>
              <a:t> </a:t>
            </a:r>
          </a:p>
          <a:p>
            <a:r>
              <a:rPr lang="en-US" b="1" dirty="0" err="1"/>
              <a:t>Mullu</a:t>
            </a:r>
            <a:r>
              <a:rPr lang="en-US" b="1" dirty="0"/>
              <a:t>:</a:t>
            </a:r>
            <a:r>
              <a:rPr lang="en-US" dirty="0"/>
              <a:t> </a:t>
            </a:r>
            <a:r>
              <a:rPr lang="en-US" i="1" dirty="0" err="1"/>
              <a:t>I‟m</a:t>
            </a:r>
            <a:r>
              <a:rPr lang="en-US" i="1" dirty="0"/>
              <a:t> afraid that </a:t>
            </a:r>
            <a:r>
              <a:rPr lang="en-US" i="1" dirty="0" err="1"/>
              <a:t>Dagim</a:t>
            </a:r>
            <a:r>
              <a:rPr lang="en-US" i="1" dirty="0"/>
              <a:t> is guilty of cheating in the exam. Last night he confessed to me that he was sate closer to </a:t>
            </a:r>
            <a:r>
              <a:rPr lang="en-US" i="1" dirty="0" err="1"/>
              <a:t>Tsedale</a:t>
            </a:r>
            <a:r>
              <a:rPr lang="en-US" i="1" dirty="0"/>
              <a:t>, who is the most excellent student in our class, and takes almost all answers from her</a:t>
            </a:r>
            <a:r>
              <a:rPr lang="en-US" dirty="0"/>
              <a:t>. </a:t>
            </a:r>
          </a:p>
          <a:p>
            <a:r>
              <a:rPr lang="en-US" b="1" dirty="0" err="1"/>
              <a:t>Worku</a:t>
            </a:r>
            <a:r>
              <a:rPr lang="en-US" b="1" dirty="0"/>
              <a:t>:</a:t>
            </a:r>
            <a:r>
              <a:rPr lang="en-US" dirty="0"/>
              <a:t> </a:t>
            </a:r>
            <a:r>
              <a:rPr lang="en-US" i="1" dirty="0"/>
              <a:t>No, you </a:t>
            </a:r>
            <a:r>
              <a:rPr lang="en-US" i="1" dirty="0" smtClean="0"/>
              <a:t>couldn’t </a:t>
            </a:r>
            <a:r>
              <a:rPr lang="en-US" i="1" dirty="0"/>
              <a:t>be more mistaken. In this country, no one is guilty until  proven so in a  court of law, and </a:t>
            </a:r>
            <a:r>
              <a:rPr lang="en-US" i="1" dirty="0" err="1"/>
              <a:t>Dagim</a:t>
            </a:r>
            <a:r>
              <a:rPr lang="en-US" i="1" dirty="0"/>
              <a:t> has not yet even been accused of  anything</a:t>
            </a:r>
            <a:r>
              <a:rPr lang="en-US" dirty="0"/>
              <a:t>. </a:t>
            </a:r>
            <a:endParaRPr lang="en-US" dirty="0" smtClean="0"/>
          </a:p>
          <a:p>
            <a:r>
              <a:rPr lang="en-US" dirty="0"/>
              <a:t>In this example, the dispute arises over the ambiguity of the word “guilty.‘‘ </a:t>
            </a:r>
          </a:p>
          <a:p>
            <a:endParaRPr lang="en-US" dirty="0"/>
          </a:p>
        </p:txBody>
      </p:sp>
    </p:spTree>
    <p:extLst>
      <p:ext uri="{BB962C8B-B14F-4D97-AF65-F5344CB8AC3E}">
        <p14:creationId xmlns:p14="http://schemas.microsoft.com/office/powerpoint/2010/main" val="237412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a:bodyPr>
          <a:lstStyle/>
          <a:p>
            <a:r>
              <a:rPr lang="en-US" dirty="0" err="1" smtClean="0"/>
              <a:t>Mullu</a:t>
            </a:r>
            <a:r>
              <a:rPr lang="en-US" dirty="0" smtClean="0"/>
              <a:t> </a:t>
            </a:r>
            <a:r>
              <a:rPr lang="en-US" dirty="0"/>
              <a:t>is using the word in the </a:t>
            </a:r>
            <a:r>
              <a:rPr lang="en-US" b="1" i="1" dirty="0"/>
              <a:t>moral sense</a:t>
            </a:r>
            <a:r>
              <a:rPr lang="en-US" dirty="0"/>
              <a:t>. Given that </a:t>
            </a:r>
            <a:r>
              <a:rPr lang="en-US" dirty="0" err="1"/>
              <a:t>Dagim</a:t>
            </a:r>
            <a:r>
              <a:rPr lang="en-US" dirty="0"/>
              <a:t> has admitted to cheating in the exam, it is very likely that he did indeed cheated in the exam and therefore is guilty of cheating in the exam in the moral sense of the term. </a:t>
            </a:r>
            <a:endParaRPr lang="en-US" dirty="0" smtClean="0"/>
          </a:p>
          <a:p>
            <a:r>
              <a:rPr lang="en-US" dirty="0" err="1" smtClean="0"/>
              <a:t>Worku</a:t>
            </a:r>
            <a:r>
              <a:rPr lang="en-US" dirty="0"/>
              <a:t>, on the other hand, </a:t>
            </a:r>
            <a:r>
              <a:rPr lang="en-US" dirty="0" smtClean="0"/>
              <a:t>using </a:t>
            </a:r>
            <a:r>
              <a:rPr lang="en-US" dirty="0"/>
              <a:t>the word in the </a:t>
            </a:r>
            <a:r>
              <a:rPr lang="en-US" b="1" i="1" dirty="0"/>
              <a:t>legal sense</a:t>
            </a:r>
            <a:r>
              <a:rPr lang="en-US" dirty="0"/>
              <a:t>. Because </a:t>
            </a:r>
            <a:r>
              <a:rPr lang="en-US" dirty="0" err="1"/>
              <a:t>Dagim</a:t>
            </a:r>
            <a:r>
              <a:rPr lang="en-US" dirty="0"/>
              <a:t> has not been convicted in a court of law, he is not legally guilty of anything. </a:t>
            </a:r>
            <a:endParaRPr lang="en-US" dirty="0" smtClean="0"/>
          </a:p>
          <a:p>
            <a:r>
              <a:rPr lang="en-US" dirty="0" smtClean="0"/>
              <a:t>These </a:t>
            </a:r>
            <a:r>
              <a:rPr lang="en-US" dirty="0"/>
              <a:t>verbal </a:t>
            </a:r>
            <a:r>
              <a:rPr lang="en-US" dirty="0" smtClean="0"/>
              <a:t>disputes, are </a:t>
            </a:r>
            <a:r>
              <a:rPr lang="en-US" dirty="0"/>
              <a:t>disputes in which the </a:t>
            </a:r>
            <a:r>
              <a:rPr lang="en-US" b="1" i="1" dirty="0"/>
              <a:t>apparent conflict is not genuine </a:t>
            </a:r>
            <a:r>
              <a:rPr lang="en-US" dirty="0"/>
              <a:t>and can be resolved by coming to agreement about how some words or phrases is to be understood. </a:t>
            </a:r>
          </a:p>
        </p:txBody>
      </p:sp>
    </p:spTree>
    <p:extLst>
      <p:ext uri="{BB962C8B-B14F-4D97-AF65-F5344CB8AC3E}">
        <p14:creationId xmlns:p14="http://schemas.microsoft.com/office/powerpoint/2010/main" val="3668408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77500" lnSpcReduction="20000"/>
          </a:bodyPr>
          <a:lstStyle/>
          <a:p>
            <a:pPr marL="0" indent="0" algn="ctr">
              <a:buNone/>
            </a:pPr>
            <a:r>
              <a:rPr lang="en-US" dirty="0" smtClean="0"/>
              <a:t> </a:t>
            </a:r>
            <a:r>
              <a:rPr lang="en-US" b="1" dirty="0" smtClean="0"/>
              <a:t>Example of Factual Disputes</a:t>
            </a:r>
            <a:r>
              <a:rPr lang="en-US" dirty="0"/>
              <a:t>: </a:t>
            </a:r>
          </a:p>
          <a:p>
            <a:r>
              <a:rPr lang="en-US" b="1" dirty="0" err="1"/>
              <a:t>Debebe</a:t>
            </a:r>
            <a:r>
              <a:rPr lang="en-US" dirty="0"/>
              <a:t>: </a:t>
            </a:r>
            <a:r>
              <a:rPr lang="en-US" i="1" dirty="0"/>
              <a:t>I know that </a:t>
            </a:r>
            <a:r>
              <a:rPr lang="en-US" i="1" dirty="0" err="1"/>
              <a:t>Fisseha</a:t>
            </a:r>
            <a:r>
              <a:rPr lang="en-US" i="1" dirty="0"/>
              <a:t> stole a computer from the old school house. </a:t>
            </a:r>
            <a:r>
              <a:rPr lang="en-US" i="1" dirty="0" err="1"/>
              <a:t>Aberash</a:t>
            </a:r>
            <a:r>
              <a:rPr lang="en-US" i="1" dirty="0"/>
              <a:t> told me that  she saw </a:t>
            </a:r>
            <a:r>
              <a:rPr lang="en-US" i="1" dirty="0" err="1"/>
              <a:t>Fisseha</a:t>
            </a:r>
            <a:r>
              <a:rPr lang="en-US" i="1" dirty="0"/>
              <a:t> do it</a:t>
            </a:r>
            <a:r>
              <a:rPr lang="en-US" dirty="0"/>
              <a:t>. </a:t>
            </a:r>
            <a:endParaRPr lang="en-US" dirty="0" smtClean="0"/>
          </a:p>
          <a:p>
            <a:r>
              <a:rPr lang="en-US" b="1" dirty="0" err="1" smtClean="0"/>
              <a:t>Maru</a:t>
            </a:r>
            <a:r>
              <a:rPr lang="en-US" b="1" dirty="0"/>
              <a:t>:</a:t>
            </a:r>
            <a:r>
              <a:rPr lang="en-US" dirty="0"/>
              <a:t> </a:t>
            </a:r>
            <a:r>
              <a:rPr lang="en-US" i="1" dirty="0" err="1"/>
              <a:t>That‟s</a:t>
            </a:r>
            <a:r>
              <a:rPr lang="en-US" i="1" dirty="0"/>
              <a:t> ridiculous! </a:t>
            </a:r>
            <a:r>
              <a:rPr lang="en-US" i="1" dirty="0" err="1"/>
              <a:t>Fisseha</a:t>
            </a:r>
            <a:r>
              <a:rPr lang="en-US" i="1" dirty="0"/>
              <a:t> has never stolen anything in his life. </a:t>
            </a:r>
            <a:r>
              <a:rPr lang="en-US" i="1" dirty="0" err="1"/>
              <a:t>Aberash</a:t>
            </a:r>
            <a:r>
              <a:rPr lang="en-US" i="1" dirty="0"/>
              <a:t> hates </a:t>
            </a:r>
            <a:r>
              <a:rPr lang="en-US" i="1" dirty="0" err="1"/>
              <a:t>Fisseha</a:t>
            </a:r>
            <a:r>
              <a:rPr lang="en-US" i="1" dirty="0"/>
              <a:t>,  and she is trying to pin the theft on him only to shield her criminal boyfriend</a:t>
            </a:r>
            <a:r>
              <a:rPr lang="en-US" dirty="0"/>
              <a:t>. </a:t>
            </a:r>
          </a:p>
          <a:p>
            <a:r>
              <a:rPr lang="en-US" dirty="0"/>
              <a:t>Here, the dispute centers on the factual issues </a:t>
            </a:r>
            <a:r>
              <a:rPr lang="en-US" dirty="0" smtClean="0"/>
              <a:t>of: </a:t>
            </a:r>
          </a:p>
          <a:p>
            <a:pPr lvl="1">
              <a:buFont typeface="Wingdings" pitchFamily="2" charset="2"/>
              <a:buChar char="Ø"/>
            </a:pPr>
            <a:r>
              <a:rPr lang="en-US" dirty="0" smtClean="0"/>
              <a:t>Whether </a:t>
            </a:r>
            <a:r>
              <a:rPr lang="en-US" dirty="0" err="1"/>
              <a:t>Aberash</a:t>
            </a:r>
            <a:r>
              <a:rPr lang="en-US" dirty="0"/>
              <a:t> </a:t>
            </a:r>
            <a:r>
              <a:rPr lang="en-US" b="1" dirty="0"/>
              <a:t>told the truth </a:t>
            </a:r>
            <a:r>
              <a:rPr lang="en-US" dirty="0"/>
              <a:t>and </a:t>
            </a:r>
            <a:endParaRPr lang="en-US" dirty="0" smtClean="0"/>
          </a:p>
          <a:p>
            <a:pPr lvl="1">
              <a:buFont typeface="Wingdings" pitchFamily="2" charset="2"/>
              <a:buChar char="Ø"/>
            </a:pPr>
            <a:r>
              <a:rPr lang="en-US" dirty="0" smtClean="0"/>
              <a:t>Whether </a:t>
            </a:r>
            <a:r>
              <a:rPr lang="en-US" dirty="0" err="1"/>
              <a:t>Fisseha</a:t>
            </a:r>
            <a:r>
              <a:rPr lang="en-US" dirty="0"/>
              <a:t> </a:t>
            </a:r>
            <a:r>
              <a:rPr lang="en-US" b="1" dirty="0"/>
              <a:t>stole the computer</a:t>
            </a:r>
            <a:r>
              <a:rPr lang="en-US" dirty="0"/>
              <a:t>. </a:t>
            </a:r>
            <a:endParaRPr lang="en-US" dirty="0" smtClean="0"/>
          </a:p>
          <a:p>
            <a:r>
              <a:rPr lang="en-US" dirty="0" smtClean="0"/>
              <a:t>Disputes </a:t>
            </a:r>
            <a:r>
              <a:rPr lang="en-US" dirty="0"/>
              <a:t>arisen because of the truth or falsity of claims are factual disputes. </a:t>
            </a:r>
            <a:endParaRPr lang="en-US" dirty="0" smtClean="0"/>
          </a:p>
          <a:p>
            <a:r>
              <a:rPr lang="en-US" sz="3400" dirty="0" smtClean="0"/>
              <a:t>In </a:t>
            </a:r>
            <a:r>
              <a:rPr lang="en-US" sz="3400" dirty="0"/>
              <a:t>dealing with disputes, the </a:t>
            </a:r>
            <a:r>
              <a:rPr lang="en-US" sz="3400" b="1" dirty="0"/>
              <a:t>first question </a:t>
            </a:r>
            <a:r>
              <a:rPr lang="en-US" sz="3400" dirty="0"/>
              <a:t>is whether the dispute is </a:t>
            </a:r>
            <a:r>
              <a:rPr lang="en-US" sz="3400" b="1" i="1" dirty="0" smtClean="0"/>
              <a:t>Factual, Verbal, </a:t>
            </a:r>
            <a:r>
              <a:rPr lang="en-US" sz="3400" b="1" i="1" dirty="0"/>
              <a:t>or </a:t>
            </a:r>
            <a:r>
              <a:rPr lang="en-US" sz="3400" b="1" i="1" dirty="0" smtClean="0"/>
              <a:t>Some </a:t>
            </a:r>
            <a:r>
              <a:rPr lang="en-US" sz="3400" b="1" i="1" dirty="0"/>
              <a:t>combination of the two</a:t>
            </a:r>
            <a:r>
              <a:rPr lang="en-US" sz="3400" dirty="0"/>
              <a:t>. </a:t>
            </a:r>
            <a:endParaRPr lang="en-US" sz="3400" dirty="0" smtClean="0"/>
          </a:p>
          <a:p>
            <a:r>
              <a:rPr lang="en-US" sz="3400" dirty="0" smtClean="0"/>
              <a:t>If </a:t>
            </a:r>
            <a:r>
              <a:rPr lang="en-US" sz="3400" dirty="0"/>
              <a:t>the dispute is </a:t>
            </a:r>
            <a:r>
              <a:rPr lang="en-US" sz="3400" b="1" i="1" dirty="0"/>
              <a:t>verbal</a:t>
            </a:r>
            <a:r>
              <a:rPr lang="en-US" sz="3400" dirty="0"/>
              <a:t>, then the </a:t>
            </a:r>
            <a:r>
              <a:rPr lang="en-US" sz="3400" b="1" dirty="0"/>
              <a:t>second question </a:t>
            </a:r>
            <a:r>
              <a:rPr lang="en-US" sz="3400" dirty="0"/>
              <a:t>to be answered is whether the dispute </a:t>
            </a:r>
            <a:r>
              <a:rPr lang="en-US" sz="3400" dirty="0" smtClean="0"/>
              <a:t>concerns: </a:t>
            </a:r>
            <a:r>
              <a:rPr lang="en-US" sz="3400" b="1" dirty="0" smtClean="0"/>
              <a:t>Ambiguity </a:t>
            </a:r>
            <a:r>
              <a:rPr lang="en-US" sz="3400" b="1" dirty="0"/>
              <a:t>or </a:t>
            </a:r>
            <a:r>
              <a:rPr lang="en-US" sz="3400" b="1" dirty="0" smtClean="0"/>
              <a:t>Vagueness </a:t>
            </a:r>
            <a:endParaRPr lang="en-US" sz="3400" b="1" dirty="0"/>
          </a:p>
        </p:txBody>
      </p:sp>
    </p:spTree>
    <p:extLst>
      <p:ext uri="{BB962C8B-B14F-4D97-AF65-F5344CB8AC3E}">
        <p14:creationId xmlns:p14="http://schemas.microsoft.com/office/powerpoint/2010/main" val="86807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2. 2 The Intension and Extension of T</a:t>
            </a:r>
            <a:r>
              <a:rPr lang="en-US" sz="3200" b="1" dirty="0" smtClean="0">
                <a:latin typeface="Times New Roman" pitchFamily="18" charset="0"/>
                <a:cs typeface="Times New Roman" pitchFamily="18" charset="0"/>
              </a:rPr>
              <a:t>erms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primary aim of logic is the </a:t>
            </a:r>
            <a:r>
              <a:rPr lang="en-US" dirty="0">
                <a:solidFill>
                  <a:srgbClr val="00B0F0"/>
                </a:solidFill>
                <a:latin typeface="Times New Roman" pitchFamily="18" charset="0"/>
                <a:cs typeface="Times New Roman" pitchFamily="18" charset="0"/>
              </a:rPr>
              <a:t>analysis</a:t>
            </a:r>
            <a:r>
              <a:rPr lang="en-US" dirty="0">
                <a:latin typeface="Times New Roman" pitchFamily="18" charset="0"/>
                <a:cs typeface="Times New Roman" pitchFamily="18" charset="0"/>
              </a:rPr>
              <a:t> and </a:t>
            </a:r>
            <a:r>
              <a:rPr lang="en-US" dirty="0">
                <a:solidFill>
                  <a:srgbClr val="00B0F0"/>
                </a:solidFill>
                <a:latin typeface="Times New Roman" pitchFamily="18" charset="0"/>
                <a:cs typeface="Times New Roman" pitchFamily="18" charset="0"/>
              </a:rPr>
              <a:t>evaluation of arguments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meaning </a:t>
            </a:r>
            <a:r>
              <a:rPr lang="en-US" dirty="0">
                <a:latin typeface="Times New Roman" pitchFamily="18" charset="0"/>
                <a:cs typeface="Times New Roman" pitchFamily="18" charset="0"/>
              </a:rPr>
              <a:t>and </a:t>
            </a:r>
            <a:r>
              <a:rPr lang="en-US" dirty="0">
                <a:solidFill>
                  <a:srgbClr val="FF0000"/>
                </a:solidFill>
                <a:latin typeface="Times New Roman" pitchFamily="18" charset="0"/>
                <a:cs typeface="Times New Roman" pitchFamily="18" charset="0"/>
              </a:rPr>
              <a:t>definition</a:t>
            </a:r>
            <a:r>
              <a:rPr lang="en-US" dirty="0">
                <a:latin typeface="Times New Roman" pitchFamily="18" charset="0"/>
                <a:cs typeface="Times New Roman" pitchFamily="18" charset="0"/>
              </a:rPr>
              <a:t> have long occupied </a:t>
            </a: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the discipline, for a number of reasons</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1. A</a:t>
            </a:r>
            <a:r>
              <a:rPr lang="en-US" dirty="0" smtClean="0">
                <a:solidFill>
                  <a:srgbClr val="00B0F0"/>
                </a:solidFill>
                <a:latin typeface="Times New Roman" pitchFamily="18" charset="0"/>
                <a:cs typeface="Times New Roman" pitchFamily="18" charset="0"/>
              </a:rPr>
              <a:t>rguments </a:t>
            </a:r>
            <a:r>
              <a:rPr lang="en-US" dirty="0">
                <a:solidFill>
                  <a:srgbClr val="00B0F0"/>
                </a:solidFill>
                <a:latin typeface="Times New Roman" pitchFamily="18" charset="0"/>
                <a:cs typeface="Times New Roman" pitchFamily="18" charset="0"/>
              </a:rPr>
              <a:t>are composed of statements</a:t>
            </a:r>
            <a:r>
              <a:rPr lang="en-US" dirty="0">
                <a:latin typeface="Times New Roman" pitchFamily="18" charset="0"/>
                <a:cs typeface="Times New Roman" pitchFamily="18" charset="0"/>
              </a:rPr>
              <a:t>; </a:t>
            </a:r>
            <a:r>
              <a:rPr lang="en-US" dirty="0">
                <a:solidFill>
                  <a:srgbClr val="00B0F0"/>
                </a:solidFill>
                <a:latin typeface="Times New Roman" pitchFamily="18" charset="0"/>
                <a:cs typeface="Times New Roman" pitchFamily="18" charset="0"/>
              </a:rPr>
              <a:t>statements are made up of words, </a:t>
            </a:r>
            <a:r>
              <a:rPr lang="en-US" dirty="0">
                <a:solidFill>
                  <a:srgbClr val="FF0000"/>
                </a:solidFill>
                <a:latin typeface="Times New Roman" pitchFamily="18" charset="0"/>
                <a:cs typeface="Times New Roman" pitchFamily="18" charset="0"/>
              </a:rPr>
              <a:t>words have meanings</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meanings are conveyed through </a:t>
            </a:r>
            <a:r>
              <a:rPr lang="en-US" b="1" dirty="0">
                <a:latin typeface="Times New Roman" pitchFamily="18" charset="0"/>
                <a:cs typeface="Times New Roman" pitchFamily="18" charset="0"/>
              </a:rPr>
              <a:t>definitions</a:t>
            </a:r>
            <a:r>
              <a:rPr lang="en-US" dirty="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2. Logic</a:t>
            </a:r>
            <a:r>
              <a:rPr lang="en-US" dirty="0">
                <a:latin typeface="Times New Roman" pitchFamily="18" charset="0"/>
                <a:cs typeface="Times New Roman" pitchFamily="18" charset="0"/>
              </a:rPr>
              <a:t>, especially formal logic, is heavily dependent on definitions to attribute highly specific meaning to its technical terminology. </a:t>
            </a:r>
          </a:p>
          <a:p>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91201"/>
          </a:xfrm>
        </p:spPr>
        <p:txBody>
          <a:bodyPr>
            <a:normAutofit/>
          </a:bodyPr>
          <a:lstStyle/>
          <a:p>
            <a:pPr algn="just">
              <a:buFont typeface="Wingdings" pitchFamily="2" charset="2"/>
              <a:buChar char="§"/>
            </a:pPr>
            <a:r>
              <a:rPr lang="en-US" dirty="0">
                <a:latin typeface="Times New Roman" pitchFamily="18" charset="0"/>
                <a:cs typeface="Times New Roman" pitchFamily="18" charset="0"/>
              </a:rPr>
              <a:t>Therefore, words are the most </a:t>
            </a:r>
            <a:r>
              <a:rPr lang="en-US" dirty="0">
                <a:solidFill>
                  <a:srgbClr val="FF0000"/>
                </a:solidFill>
                <a:latin typeface="Times New Roman" pitchFamily="18" charset="0"/>
                <a:cs typeface="Times New Roman" pitchFamily="18" charset="0"/>
              </a:rPr>
              <a:t>basic units </a:t>
            </a:r>
            <a:r>
              <a:rPr lang="en-US" dirty="0">
                <a:latin typeface="Times New Roman" pitchFamily="18" charset="0"/>
                <a:cs typeface="Times New Roman" pitchFamily="18" charset="0"/>
              </a:rPr>
              <a:t>in any </a:t>
            </a:r>
            <a:r>
              <a:rPr lang="en-US" dirty="0" smtClean="0">
                <a:latin typeface="Times New Roman" pitchFamily="18" charset="0"/>
                <a:cs typeface="Times New Roman" pitchFamily="18" charset="0"/>
              </a:rPr>
              <a:t>ordinary language</a:t>
            </a:r>
            <a:r>
              <a:rPr lang="en-US" dirty="0">
                <a:latin typeface="Times New Roman" pitchFamily="18" charset="0"/>
                <a:cs typeface="Times New Roman" pitchFamily="18" charset="0"/>
              </a:rPr>
              <a:t>, and thus the most important thing in every argument.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 </a:t>
            </a:r>
            <a:r>
              <a:rPr lang="en-US" b="1" i="1" dirty="0">
                <a:latin typeface="Times New Roman" pitchFamily="18" charset="0"/>
                <a:cs typeface="Times New Roman" pitchFamily="18" charset="0"/>
              </a:rPr>
              <a:t>term</a:t>
            </a:r>
            <a:r>
              <a:rPr lang="en-US" dirty="0">
                <a:latin typeface="Times New Roman" pitchFamily="18" charset="0"/>
                <a:cs typeface="Times New Roman" pitchFamily="18" charset="0"/>
              </a:rPr>
              <a:t> is any word or arrangement of words that may serve as the </a:t>
            </a:r>
            <a:r>
              <a:rPr lang="en-US" dirty="0">
                <a:solidFill>
                  <a:srgbClr val="FF0000"/>
                </a:solidFill>
                <a:latin typeface="Times New Roman" pitchFamily="18" charset="0"/>
                <a:cs typeface="Times New Roman" pitchFamily="18" charset="0"/>
              </a:rPr>
              <a:t>subject of statement</a:t>
            </a:r>
            <a:r>
              <a:rPr lang="en-US" dirty="0" smtClean="0">
                <a:latin typeface="Times New Roman" pitchFamily="18" charset="0"/>
                <a:cs typeface="Times New Roman" pitchFamily="18" charset="0"/>
              </a:rPr>
              <a:t>.</a:t>
            </a:r>
          </a:p>
          <a:p>
            <a:pPr algn="just">
              <a:buFont typeface="Wingdings" pitchFamily="2" charset="2"/>
              <a:buChar char="ü"/>
            </a:pPr>
            <a:r>
              <a:rPr lang="en-US" b="1" dirty="0" smtClean="0">
                <a:latin typeface="Times New Roman" pitchFamily="18" charset="0"/>
                <a:cs typeface="Times New Roman" pitchFamily="18" charset="0"/>
              </a:rPr>
              <a:t>Proper names: </a:t>
            </a:r>
            <a:r>
              <a:rPr lang="en-US" dirty="0" err="1" smtClean="0">
                <a:latin typeface="Times New Roman" pitchFamily="18" charset="0"/>
                <a:cs typeface="Times New Roman" pitchFamily="18" charset="0"/>
              </a:rPr>
              <a:t>Nebiat</a:t>
            </a:r>
            <a:r>
              <a:rPr lang="en-US" dirty="0" smtClean="0">
                <a:latin typeface="Times New Roman" pitchFamily="18" charset="0"/>
                <a:cs typeface="Times New Roman" pitchFamily="18" charset="0"/>
              </a:rPr>
              <a:t>, Addis Ababa, Djibouti, </a:t>
            </a:r>
          </a:p>
          <a:p>
            <a:pPr algn="just">
              <a:buFont typeface="Wingdings" pitchFamily="2" charset="2"/>
              <a:buChar char="ü"/>
            </a:pPr>
            <a:r>
              <a:rPr lang="en-US" b="1" dirty="0" smtClean="0">
                <a:latin typeface="Times New Roman" pitchFamily="18" charset="0"/>
                <a:cs typeface="Times New Roman" pitchFamily="18" charset="0"/>
              </a:rPr>
              <a:t>Common names:   </a:t>
            </a:r>
            <a:r>
              <a:rPr lang="en-US" dirty="0" smtClean="0">
                <a:latin typeface="Times New Roman" pitchFamily="18" charset="0"/>
                <a:cs typeface="Times New Roman" pitchFamily="18" charset="0"/>
              </a:rPr>
              <a:t>Animal, House, plant…</a:t>
            </a:r>
          </a:p>
          <a:p>
            <a:pPr algn="just">
              <a:buFont typeface="Wingdings" pitchFamily="2" charset="2"/>
              <a:buChar char="ü"/>
            </a:pPr>
            <a:r>
              <a:rPr lang="en-US" b="1" dirty="0" smtClean="0">
                <a:latin typeface="Times New Roman" pitchFamily="18" charset="0"/>
                <a:cs typeface="Times New Roman" pitchFamily="18" charset="0"/>
              </a:rPr>
              <a:t>Descriptive phrases: </a:t>
            </a:r>
            <a:r>
              <a:rPr lang="en-US" dirty="0" smtClean="0">
                <a:latin typeface="Times New Roman" pitchFamily="18" charset="0"/>
                <a:cs typeface="Times New Roman" pitchFamily="18" charset="0"/>
              </a:rPr>
              <a:t>The first president of Ethiopia, Author of "</a:t>
            </a:r>
            <a:r>
              <a:rPr lang="en-US" dirty="0" err="1" smtClean="0">
                <a:latin typeface="Times New Roman" pitchFamily="18" charset="0"/>
                <a:cs typeface="Times New Roman" pitchFamily="18" charset="0"/>
              </a:rPr>
              <a:t>Fikir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Eskemekabir</a:t>
            </a:r>
            <a:r>
              <a:rPr lang="en-US" dirty="0" smtClean="0">
                <a:latin typeface="Times New Roman" pitchFamily="18" charset="0"/>
                <a:cs typeface="Times New Roman" pitchFamily="18" charset="0"/>
              </a:rPr>
              <a:t>“, Books in my library..etc</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
            </a:pPr>
            <a:r>
              <a:rPr lang="en-US" dirty="0">
                <a:solidFill>
                  <a:srgbClr val="00B050"/>
                </a:solidFill>
                <a:latin typeface="Times New Roman" pitchFamily="18" charset="0"/>
                <a:cs typeface="Times New Roman" pitchFamily="18" charset="0"/>
              </a:rPr>
              <a:t>Words </a:t>
            </a:r>
            <a:r>
              <a:rPr lang="en-US" dirty="0">
                <a:latin typeface="Times New Roman" pitchFamily="18" charset="0"/>
                <a:cs typeface="Times New Roman" pitchFamily="18" charset="0"/>
              </a:rPr>
              <a:t>are usually considered to be </a:t>
            </a:r>
            <a:r>
              <a:rPr lang="en-US" dirty="0">
                <a:solidFill>
                  <a:srgbClr val="00B050"/>
                </a:solidFill>
                <a:latin typeface="Times New Roman" pitchFamily="18" charset="0"/>
                <a:cs typeface="Times New Roman" pitchFamily="18" charset="0"/>
              </a:rPr>
              <a:t>symbols</a:t>
            </a:r>
            <a:r>
              <a:rPr lang="en-US" dirty="0">
                <a:latin typeface="Times New Roman" pitchFamily="18" charset="0"/>
                <a:cs typeface="Times New Roman" pitchFamily="18" charset="0"/>
              </a:rPr>
              <a:t>, and the entities they symbolize are usually called </a:t>
            </a:r>
            <a:r>
              <a:rPr lang="en-US" b="1" dirty="0">
                <a:solidFill>
                  <a:srgbClr val="00B050"/>
                </a:solidFill>
                <a:latin typeface="Times New Roman" pitchFamily="18" charset="0"/>
                <a:cs typeface="Times New Roman" pitchFamily="18" charset="0"/>
              </a:rPr>
              <a:t>meanings</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solidFill>
                  <a:srgbClr val="00B050"/>
                </a:solidFill>
                <a:latin typeface="Times New Roman" pitchFamily="18" charset="0"/>
                <a:cs typeface="Times New Roman" pitchFamily="18" charset="0"/>
              </a:rPr>
              <a:t>Terms</a:t>
            </a:r>
            <a:r>
              <a:rPr lang="en-US" dirty="0">
                <a:latin typeface="Times New Roman" pitchFamily="18" charset="0"/>
                <a:cs typeface="Times New Roman" pitchFamily="18" charset="0"/>
              </a:rPr>
              <a:t>, being made up of </a:t>
            </a:r>
            <a:r>
              <a:rPr lang="en-US" dirty="0">
                <a:solidFill>
                  <a:srgbClr val="00B050"/>
                </a:solidFill>
                <a:latin typeface="Times New Roman" pitchFamily="18" charset="0"/>
                <a:cs typeface="Times New Roman" pitchFamily="18" charset="0"/>
              </a:rPr>
              <a:t>words</a:t>
            </a:r>
            <a:r>
              <a:rPr lang="en-US" dirty="0">
                <a:latin typeface="Times New Roman" pitchFamily="18" charset="0"/>
                <a:cs typeface="Times New Roman" pitchFamily="18" charset="0"/>
              </a:rPr>
              <a:t>, are also </a:t>
            </a:r>
            <a:r>
              <a:rPr lang="en-US" dirty="0">
                <a:solidFill>
                  <a:srgbClr val="00B050"/>
                </a:solidFill>
                <a:latin typeface="Times New Roman" pitchFamily="18" charset="0"/>
                <a:cs typeface="Times New Roman" pitchFamily="18" charset="0"/>
              </a:rPr>
              <a:t>symbols</a:t>
            </a:r>
            <a:r>
              <a:rPr lang="en-US" dirty="0">
                <a:latin typeface="Times New Roman" pitchFamily="18" charset="0"/>
                <a:cs typeface="Times New Roman" pitchFamily="18" charset="0"/>
              </a:rPr>
              <a:t>, but the </a:t>
            </a:r>
            <a:r>
              <a:rPr lang="en-US" dirty="0">
                <a:solidFill>
                  <a:srgbClr val="00B050"/>
                </a:solidFill>
                <a:latin typeface="Times New Roman" pitchFamily="18" charset="0"/>
                <a:cs typeface="Times New Roman" pitchFamily="18" charset="0"/>
              </a:rPr>
              <a:t>meanings they symbolize are of two kinds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Intensional and extensional</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1. The </a:t>
            </a:r>
            <a:r>
              <a:rPr lang="en-US" b="1" dirty="0">
                <a:latin typeface="Times New Roman" pitchFamily="18" charset="0"/>
                <a:cs typeface="Times New Roman" pitchFamily="18" charset="0"/>
              </a:rPr>
              <a:t>Intensional meaning</a:t>
            </a:r>
            <a:r>
              <a:rPr lang="en-US" dirty="0">
                <a:latin typeface="Times New Roman" pitchFamily="18" charset="0"/>
                <a:cs typeface="Times New Roman" pitchFamily="18" charset="0"/>
              </a:rPr>
              <a:t> consists of the qualities or attributes that the term "connotes</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2. The </a:t>
            </a:r>
            <a:r>
              <a:rPr lang="en-US" b="1" dirty="0">
                <a:latin typeface="Times New Roman" pitchFamily="18" charset="0"/>
                <a:cs typeface="Times New Roman" pitchFamily="18" charset="0"/>
              </a:rPr>
              <a:t>extensional meaning </a:t>
            </a:r>
            <a:r>
              <a:rPr lang="en-US" dirty="0">
                <a:latin typeface="Times New Roman" pitchFamily="18" charset="0"/>
                <a:cs typeface="Times New Roman" pitchFamily="18" charset="0"/>
              </a:rPr>
              <a:t>consists of the members of the class that the term" denotes."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The intentional meaning is otherwise known as the </a:t>
            </a:r>
            <a:r>
              <a:rPr lang="en-US" b="1" dirty="0">
                <a:latin typeface="Times New Roman" pitchFamily="18" charset="0"/>
                <a:cs typeface="Times New Roman" pitchFamily="18" charset="0"/>
              </a:rPr>
              <a:t>intension </a:t>
            </a:r>
            <a:r>
              <a:rPr lang="en-US" dirty="0">
                <a:latin typeface="Times New Roman" pitchFamily="18" charset="0"/>
                <a:cs typeface="Times New Roman" pitchFamily="18" charset="0"/>
              </a:rPr>
              <a:t>or </a:t>
            </a:r>
            <a:r>
              <a:rPr lang="en-US" b="1" dirty="0">
                <a:latin typeface="Times New Roman" pitchFamily="18" charset="0"/>
                <a:cs typeface="Times New Roman" pitchFamily="18" charset="0"/>
              </a:rPr>
              <a:t>connotation</a:t>
            </a:r>
            <a:r>
              <a:rPr lang="en-US" dirty="0">
                <a:latin typeface="Times New Roman" pitchFamily="18" charset="0"/>
                <a:cs typeface="Times New Roman" pitchFamily="18" charset="0"/>
              </a:rPr>
              <a:t>, and the extensional meaning is known as the </a:t>
            </a:r>
            <a:r>
              <a:rPr lang="en-US" b="1" dirty="0">
                <a:latin typeface="Times New Roman" pitchFamily="18" charset="0"/>
                <a:cs typeface="Times New Roman" pitchFamily="18" charset="0"/>
              </a:rPr>
              <a:t>extension or denotation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Thus</a:t>
            </a:r>
            <a:r>
              <a:rPr lang="en-US" dirty="0">
                <a:latin typeface="Times New Roman" pitchFamily="18" charset="0"/>
                <a:cs typeface="Times New Roman" pitchFamily="18" charset="0"/>
              </a:rPr>
              <a:t>, for example, the </a:t>
            </a:r>
            <a:r>
              <a:rPr lang="en-US" b="1" dirty="0" smtClean="0">
                <a:latin typeface="Times New Roman" pitchFamily="18" charset="0"/>
                <a:cs typeface="Times New Roman" pitchFamily="18" charset="0"/>
              </a:rPr>
              <a:t>intension (or </a:t>
            </a:r>
            <a:r>
              <a:rPr lang="en-US" b="1" dirty="0">
                <a:latin typeface="Times New Roman" pitchFamily="18" charset="0"/>
                <a:cs typeface="Times New Roman" pitchFamily="18" charset="0"/>
              </a:rPr>
              <a:t>connotation</a:t>
            </a:r>
            <a:r>
              <a:rPr lang="en-US" dirty="0">
                <a:latin typeface="Times New Roman" pitchFamily="18" charset="0"/>
                <a:cs typeface="Times New Roman" pitchFamily="18" charset="0"/>
              </a:rPr>
              <a:t>) of the term "</a:t>
            </a:r>
            <a:r>
              <a:rPr lang="en-US" dirty="0">
                <a:solidFill>
                  <a:srgbClr val="FF0000"/>
                </a:solidFill>
                <a:latin typeface="Times New Roman" pitchFamily="18" charset="0"/>
                <a:cs typeface="Times New Roman" pitchFamily="18" charset="0"/>
              </a:rPr>
              <a:t>cat</a:t>
            </a:r>
            <a:r>
              <a:rPr lang="en-US" dirty="0">
                <a:latin typeface="Times New Roman" pitchFamily="18" charset="0"/>
                <a:cs typeface="Times New Roman" pitchFamily="18" charset="0"/>
              </a:rPr>
              <a:t>" consists of the attributes of being </a:t>
            </a:r>
            <a:r>
              <a:rPr lang="en-US" dirty="0">
                <a:solidFill>
                  <a:srgbClr val="FF0000"/>
                </a:solidFill>
                <a:latin typeface="Times New Roman" pitchFamily="18" charset="0"/>
                <a:cs typeface="Times New Roman" pitchFamily="18" charset="0"/>
              </a:rPr>
              <a:t>furry</a:t>
            </a:r>
            <a:r>
              <a:rPr lang="en-US" dirty="0">
                <a:latin typeface="Times New Roman" pitchFamily="18" charset="0"/>
                <a:cs typeface="Times New Roman" pitchFamily="18" charset="0"/>
              </a:rPr>
              <a:t>, of </a:t>
            </a:r>
            <a:r>
              <a:rPr lang="en-US" dirty="0">
                <a:solidFill>
                  <a:srgbClr val="FF0000"/>
                </a:solidFill>
                <a:latin typeface="Times New Roman" pitchFamily="18" charset="0"/>
                <a:cs typeface="Times New Roman" pitchFamily="18" charset="0"/>
              </a:rPr>
              <a:t>having four legs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of moving in a certain </a:t>
            </a:r>
            <a:r>
              <a:rPr lang="en-US" dirty="0" smtClean="0">
                <a:solidFill>
                  <a:srgbClr val="FF0000"/>
                </a:solidFill>
                <a:latin typeface="Times New Roman" pitchFamily="18" charset="0"/>
                <a:cs typeface="Times New Roman" pitchFamily="18" charset="0"/>
              </a:rPr>
              <a:t>way</a:t>
            </a:r>
            <a:r>
              <a:rPr lang="en-US" dirty="0" smtClean="0">
                <a:latin typeface="Times New Roman" pitchFamily="18" charset="0"/>
                <a:cs typeface="Times New Roman" pitchFamily="18" charset="0"/>
              </a:rPr>
              <a:t>, and </a:t>
            </a:r>
            <a:r>
              <a:rPr lang="en-US" dirty="0">
                <a:latin typeface="Times New Roman" pitchFamily="18" charset="0"/>
                <a:cs typeface="Times New Roman" pitchFamily="18" charset="0"/>
              </a:rPr>
              <a:t>so on, and the </a:t>
            </a:r>
            <a:r>
              <a:rPr lang="en-US" b="1" dirty="0">
                <a:latin typeface="Times New Roman" pitchFamily="18" charset="0"/>
                <a:cs typeface="Times New Roman" pitchFamily="18" charset="0"/>
              </a:rPr>
              <a:t>extension (or denotation) </a:t>
            </a:r>
            <a:r>
              <a:rPr lang="en-US" dirty="0">
                <a:latin typeface="Times New Roman" pitchFamily="18" charset="0"/>
                <a:cs typeface="Times New Roman" pitchFamily="18" charset="0"/>
              </a:rPr>
              <a:t>consists of the </a:t>
            </a:r>
            <a:r>
              <a:rPr lang="en-US" dirty="0">
                <a:solidFill>
                  <a:srgbClr val="FF0000"/>
                </a:solidFill>
                <a:latin typeface="Times New Roman" pitchFamily="18" charset="0"/>
                <a:cs typeface="Times New Roman" pitchFamily="18" charset="0"/>
              </a:rPr>
              <a:t>cats themselves-all the cats in the universe</a:t>
            </a:r>
            <a:r>
              <a:rPr lang="en-US" dirty="0" smtClean="0">
                <a:solidFill>
                  <a:srgbClr val="FF0000"/>
                </a:solidFill>
                <a:latin typeface="Times New Roman" pitchFamily="18" charset="0"/>
                <a:cs typeface="Times New Roman" pitchFamily="18" charset="0"/>
              </a:rPr>
              <a:t>.</a:t>
            </a:r>
          </a:p>
          <a:p>
            <a:pPr algn="just">
              <a:buFont typeface="Wingdings" pitchFamily="2" charset="2"/>
              <a:buChar char="§"/>
            </a:pPr>
            <a:r>
              <a:rPr lang="en-US" dirty="0">
                <a:latin typeface="Times New Roman" pitchFamily="18" charset="0"/>
                <a:cs typeface="Times New Roman" pitchFamily="18" charset="0"/>
              </a:rPr>
              <a:t>The</a:t>
            </a:r>
            <a:r>
              <a:rPr lang="en-US" dirty="0">
                <a:solidFill>
                  <a:srgbClr val="FF0000"/>
                </a:solidFill>
                <a:latin typeface="Times New Roman" pitchFamily="18" charset="0"/>
                <a:cs typeface="Times New Roman" pitchFamily="18" charset="0"/>
              </a:rPr>
              <a:t> Conventional Connotation </a:t>
            </a:r>
            <a:r>
              <a:rPr lang="en-US" dirty="0">
                <a:latin typeface="Times New Roman" pitchFamily="18" charset="0"/>
                <a:cs typeface="Times New Roman" pitchFamily="18" charset="0"/>
              </a:rPr>
              <a:t>of a term consists of the properties or attributes that the term commonly connotes to the members of the community who speak the language in question</a:t>
            </a:r>
            <a:r>
              <a:rPr lang="en-US" dirty="0">
                <a:solidFill>
                  <a:srgbClr val="FF0000"/>
                </a:solidFill>
                <a:latin typeface="Times New Roman" pitchFamily="18" charset="0"/>
                <a:cs typeface="Times New Roman" pitchFamily="18" charset="0"/>
              </a:rPr>
              <a:t>. </a:t>
            </a:r>
          </a:p>
          <a:p>
            <a:pPr marL="0" indent="0" algn="just">
              <a:buNone/>
            </a:pP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85000" lnSpcReduction="10000"/>
          </a:bodyPr>
          <a:lstStyle/>
          <a:p>
            <a:r>
              <a:rPr lang="en-US" dirty="0"/>
              <a:t>Philosophy of language, should </a:t>
            </a:r>
            <a:r>
              <a:rPr lang="en-US" b="1" dirty="0"/>
              <a:t>not be confused with </a:t>
            </a:r>
            <a:r>
              <a:rPr lang="en-US" b="1" dirty="0" smtClean="0"/>
              <a:t>Linguistics</a:t>
            </a:r>
            <a:r>
              <a:rPr lang="en-US" dirty="0"/>
              <a:t> </a:t>
            </a:r>
            <a:r>
              <a:rPr lang="en-US" dirty="0" smtClean="0"/>
              <a:t>(the </a:t>
            </a:r>
            <a:r>
              <a:rPr lang="en-US" dirty="0"/>
              <a:t>field of </a:t>
            </a:r>
            <a:r>
              <a:rPr lang="en-US" dirty="0" smtClean="0"/>
              <a:t>study) </a:t>
            </a:r>
            <a:r>
              <a:rPr lang="en-US" dirty="0"/>
              <a:t>that asks questions like: </a:t>
            </a:r>
          </a:p>
          <a:p>
            <a:pPr lvl="1">
              <a:buFont typeface="Wingdings" pitchFamily="2" charset="2"/>
              <a:buChar char="Ø"/>
            </a:pPr>
            <a:r>
              <a:rPr lang="en-US" dirty="0"/>
              <a:t>What distinguishes one particular language from another. </a:t>
            </a:r>
            <a:endParaRPr lang="en-US" dirty="0" smtClean="0"/>
          </a:p>
          <a:p>
            <a:pPr lvl="1">
              <a:buFont typeface="Wingdings" pitchFamily="2" charset="2"/>
              <a:buChar char="Ø"/>
            </a:pPr>
            <a:r>
              <a:rPr lang="en-US" dirty="0" smtClean="0"/>
              <a:t>E.g</a:t>
            </a:r>
            <a:r>
              <a:rPr lang="en-US" dirty="0"/>
              <a:t>. what is it that makes "English" English? </a:t>
            </a:r>
            <a:endParaRPr lang="en-US" dirty="0" smtClean="0"/>
          </a:p>
          <a:p>
            <a:pPr lvl="1">
              <a:buFont typeface="Wingdings" pitchFamily="2" charset="2"/>
              <a:buChar char="Ø"/>
            </a:pPr>
            <a:r>
              <a:rPr lang="en-US" dirty="0" smtClean="0"/>
              <a:t>E.g. What </a:t>
            </a:r>
            <a:r>
              <a:rPr lang="en-US" dirty="0"/>
              <a:t>is the difference between Spanish and French? </a:t>
            </a:r>
          </a:p>
          <a:p>
            <a:r>
              <a:rPr lang="en-US" dirty="0"/>
              <a:t>Linguists, like </a:t>
            </a:r>
            <a:r>
              <a:rPr lang="en-US" b="1" dirty="0"/>
              <a:t>Noam </a:t>
            </a:r>
            <a:r>
              <a:rPr lang="en-US" b="1" dirty="0" smtClean="0"/>
              <a:t>Chomsky</a:t>
            </a:r>
            <a:r>
              <a:rPr lang="en-US" dirty="0" smtClean="0"/>
              <a:t>: </a:t>
            </a:r>
          </a:p>
          <a:p>
            <a:pPr lvl="1">
              <a:buFont typeface="Wingdings" pitchFamily="2" charset="2"/>
              <a:buChar char="v"/>
            </a:pPr>
            <a:r>
              <a:rPr lang="en-US" dirty="0" smtClean="0"/>
              <a:t>Have </a:t>
            </a:r>
            <a:r>
              <a:rPr lang="en-US" dirty="0"/>
              <a:t>emphasized the </a:t>
            </a:r>
            <a:r>
              <a:rPr lang="en-US" b="1" i="1" dirty="0"/>
              <a:t>role of "grammar" </a:t>
            </a:r>
            <a:r>
              <a:rPr lang="en-US" dirty="0"/>
              <a:t>and </a:t>
            </a:r>
            <a:r>
              <a:rPr lang="en-US" b="1" i="1" dirty="0"/>
              <a:t>“syntax</a:t>
            </a:r>
            <a:r>
              <a:rPr lang="en-US" dirty="0"/>
              <a:t>” </a:t>
            </a:r>
            <a:r>
              <a:rPr lang="en-US" dirty="0" smtClean="0"/>
              <a:t> as </a:t>
            </a:r>
            <a:r>
              <a:rPr lang="en-US" dirty="0"/>
              <a:t>a characteristic of any language. </a:t>
            </a:r>
            <a:endParaRPr lang="en-US" dirty="0" smtClean="0"/>
          </a:p>
          <a:p>
            <a:pPr lvl="1">
              <a:buFont typeface="Wingdings" pitchFamily="2" charset="2"/>
              <a:buChar char="ü"/>
            </a:pPr>
            <a:r>
              <a:rPr lang="en-US" b="1" i="1" dirty="0" smtClean="0"/>
              <a:t>syntax </a:t>
            </a:r>
            <a:r>
              <a:rPr lang="en-US" dirty="0" smtClean="0"/>
              <a:t>is the </a:t>
            </a:r>
            <a:r>
              <a:rPr lang="en-US" dirty="0"/>
              <a:t>rules that govern the </a:t>
            </a:r>
            <a:r>
              <a:rPr lang="en-US" b="1" i="1" dirty="0"/>
              <a:t>structure of </a:t>
            </a:r>
            <a:r>
              <a:rPr lang="en-US" b="1" i="1" dirty="0" smtClean="0"/>
              <a:t>sentences.</a:t>
            </a:r>
          </a:p>
          <a:p>
            <a:pPr lvl="1">
              <a:buFont typeface="Wingdings" pitchFamily="2" charset="2"/>
              <a:buChar char="v"/>
            </a:pPr>
            <a:r>
              <a:rPr lang="en-US" dirty="0" smtClean="0"/>
              <a:t>Believes that, </a:t>
            </a:r>
            <a:r>
              <a:rPr lang="en-US" i="1" dirty="0" smtClean="0"/>
              <a:t>Humans </a:t>
            </a:r>
            <a:r>
              <a:rPr lang="en-US" i="1" dirty="0"/>
              <a:t>are born with an </a:t>
            </a:r>
            <a:r>
              <a:rPr lang="en-US" b="1" i="1" dirty="0"/>
              <a:t>innate understanding of  "universal grammar" </a:t>
            </a:r>
            <a:endParaRPr lang="en-US" b="1" i="1" dirty="0" smtClean="0"/>
          </a:p>
          <a:p>
            <a:pPr lvl="1">
              <a:buFont typeface="Wingdings" pitchFamily="2" charset="2"/>
              <a:buChar char="ü"/>
            </a:pPr>
            <a:r>
              <a:rPr lang="en-US" b="1" i="1" dirty="0" smtClean="0"/>
              <a:t>Universal Grammar </a:t>
            </a:r>
            <a:r>
              <a:rPr lang="en-US" dirty="0" smtClean="0"/>
              <a:t>an </a:t>
            </a:r>
            <a:r>
              <a:rPr lang="en-US" dirty="0"/>
              <a:t>innate set of </a:t>
            </a:r>
            <a:r>
              <a:rPr lang="en-US" b="1" i="1" dirty="0"/>
              <a:t>linguistic principles </a:t>
            </a:r>
            <a:r>
              <a:rPr lang="en-US" dirty="0"/>
              <a:t>shared by all </a:t>
            </a:r>
            <a:r>
              <a:rPr lang="en-US" dirty="0" smtClean="0"/>
              <a:t>humans</a:t>
            </a:r>
            <a:r>
              <a:rPr lang="en-US" dirty="0"/>
              <a:t>.</a:t>
            </a:r>
            <a:r>
              <a:rPr lang="en-US" dirty="0" smtClean="0"/>
              <a:t> </a:t>
            </a:r>
          </a:p>
          <a:p>
            <a:pPr lvl="1">
              <a:buFont typeface="Wingdings" pitchFamily="2" charset="2"/>
              <a:buChar char="v"/>
            </a:pPr>
            <a:r>
              <a:rPr lang="en-US" dirty="0"/>
              <a:t>Believes </a:t>
            </a:r>
            <a:r>
              <a:rPr lang="en-US" dirty="0" smtClean="0"/>
              <a:t>that, a child's </a:t>
            </a:r>
            <a:r>
              <a:rPr lang="en-US" dirty="0"/>
              <a:t>exposure to a particular language just triggers this antecedent knowledge. </a:t>
            </a:r>
          </a:p>
          <a:p>
            <a:endParaRPr lang="en-US" dirty="0"/>
          </a:p>
        </p:txBody>
      </p:sp>
    </p:spTree>
    <p:extLst>
      <p:ext uri="{BB962C8B-B14F-4D97-AF65-F5344CB8AC3E}">
        <p14:creationId xmlns:p14="http://schemas.microsoft.com/office/powerpoint/2010/main" val="1992897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55000" lnSpcReduction="20000"/>
          </a:bodyPr>
          <a:lstStyle/>
          <a:p>
            <a:pPr algn="just">
              <a:buFont typeface="Wingdings" pitchFamily="2" charset="2"/>
              <a:buChar char="§"/>
            </a:pPr>
            <a:r>
              <a:rPr lang="en-US" sz="5800" dirty="0">
                <a:latin typeface="Times New Roman" pitchFamily="18" charset="0"/>
                <a:cs typeface="Times New Roman" pitchFamily="18" charset="0"/>
              </a:rPr>
              <a:t>Under this interpretation, the connotation of a term </a:t>
            </a:r>
            <a:r>
              <a:rPr lang="en-US" sz="5800" dirty="0">
                <a:solidFill>
                  <a:srgbClr val="FF0000"/>
                </a:solidFill>
                <a:latin typeface="Times New Roman" pitchFamily="18" charset="0"/>
                <a:cs typeface="Times New Roman" pitchFamily="18" charset="0"/>
              </a:rPr>
              <a:t>remains more or less the same </a:t>
            </a:r>
            <a:r>
              <a:rPr lang="en-US" sz="5800" dirty="0">
                <a:latin typeface="Times New Roman" pitchFamily="18" charset="0"/>
                <a:cs typeface="Times New Roman" pitchFamily="18" charset="0"/>
              </a:rPr>
              <a:t>from person to person and from time to time.</a:t>
            </a:r>
          </a:p>
          <a:p>
            <a:pPr algn="just">
              <a:buFont typeface="Wingdings" pitchFamily="2" charset="2"/>
              <a:buChar char="§"/>
            </a:pPr>
            <a:r>
              <a:rPr lang="en-US" sz="5800" dirty="0" smtClean="0">
                <a:latin typeface="Times New Roman" pitchFamily="18" charset="0"/>
                <a:cs typeface="Times New Roman" pitchFamily="18" charset="0"/>
              </a:rPr>
              <a:t>The denotation of a term also </a:t>
            </a:r>
            <a:r>
              <a:rPr lang="en-US" sz="5800" dirty="0" smtClean="0">
                <a:solidFill>
                  <a:srgbClr val="00B0F0"/>
                </a:solidFill>
                <a:latin typeface="Times New Roman" pitchFamily="18" charset="0"/>
                <a:cs typeface="Times New Roman" pitchFamily="18" charset="0"/>
              </a:rPr>
              <a:t>typically remains the same from person to person, but it may change with the passage of time</a:t>
            </a:r>
          </a:p>
          <a:p>
            <a:pPr algn="just">
              <a:buFont typeface="Wingdings" pitchFamily="2" charset="2"/>
              <a:buChar char="§"/>
            </a:pPr>
            <a:r>
              <a:rPr lang="en-US" sz="5800" dirty="0" smtClean="0">
                <a:latin typeface="Times New Roman" pitchFamily="18" charset="0"/>
                <a:cs typeface="Times New Roman" pitchFamily="18" charset="0"/>
              </a:rPr>
              <a:t>Sometimes the </a:t>
            </a:r>
            <a:r>
              <a:rPr lang="en-US" sz="5800" dirty="0" smtClean="0">
                <a:solidFill>
                  <a:srgbClr val="00B0F0"/>
                </a:solidFill>
                <a:latin typeface="Times New Roman" pitchFamily="18" charset="0"/>
                <a:cs typeface="Times New Roman" pitchFamily="18" charset="0"/>
              </a:rPr>
              <a:t>denotation of a term can change radically with the passage of time. </a:t>
            </a:r>
          </a:p>
          <a:p>
            <a:pPr algn="just">
              <a:buFont typeface="Wingdings" pitchFamily="2" charset="2"/>
              <a:buChar char="§"/>
            </a:pPr>
            <a:r>
              <a:rPr lang="en-US" sz="5800" dirty="0" smtClean="0">
                <a:latin typeface="Times New Roman" pitchFamily="18" charset="0"/>
                <a:cs typeface="Times New Roman" pitchFamily="18" charset="0"/>
              </a:rPr>
              <a:t>The terms “present king of Ethiopia," for example, at one time denoted actually existing entity, but today all such entity have perished.</a:t>
            </a:r>
          </a:p>
          <a:p>
            <a:pPr algn="just">
              <a:buFont typeface="Wingdings" pitchFamily="2" charset="2"/>
              <a:buChar char="§"/>
            </a:pPr>
            <a:r>
              <a:rPr lang="en-US" sz="6000" dirty="0" smtClean="0">
                <a:latin typeface="Times New Roman" pitchFamily="18" charset="0"/>
                <a:cs typeface="Times New Roman" pitchFamily="18" charset="0"/>
              </a:rPr>
              <a:t>Accordingly, these terms now have what is called </a:t>
            </a:r>
            <a:r>
              <a:rPr lang="en-US" sz="6000" b="1" dirty="0" smtClean="0">
                <a:solidFill>
                  <a:srgbClr val="FF0000"/>
                </a:solidFill>
                <a:latin typeface="Times New Roman" pitchFamily="18" charset="0"/>
                <a:cs typeface="Times New Roman" pitchFamily="18" charset="0"/>
              </a:rPr>
              <a:t>empty extension</a:t>
            </a:r>
            <a:r>
              <a:rPr lang="en-US" sz="6000" dirty="0" smtClean="0">
                <a:latin typeface="Times New Roman" pitchFamily="18" charset="0"/>
                <a:cs typeface="Times New Roman" pitchFamily="18" charset="0"/>
              </a:rPr>
              <a:t>. </a:t>
            </a:r>
          </a:p>
          <a:p>
            <a:pPr algn="just">
              <a:buFont typeface="Wingdings" pitchFamily="2" charset="2"/>
              <a:buChar char="§"/>
            </a:pPr>
            <a:endParaRPr lang="en-US" sz="5800" dirty="0" smtClean="0">
              <a:latin typeface="Times New Roman" pitchFamily="18" charset="0"/>
              <a:cs typeface="Times New Roman" pitchFamily="18" charset="0"/>
            </a:endParaRPr>
          </a:p>
          <a:p>
            <a:pPr algn="just">
              <a:buFont typeface="Wingdings" pitchFamily="2" charset="2"/>
              <a:buChar char="§"/>
            </a:pPr>
            <a:endParaRPr lang="en-US" dirty="0" smtClean="0">
              <a:solidFill>
                <a:srgbClr val="00B0F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Autofit/>
          </a:bodyPr>
          <a:lstStyle/>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fact that some terms have empty extension leads us to an important connection between extension and intension; namely, that </a:t>
            </a:r>
            <a:r>
              <a:rPr lang="en-US" b="1" dirty="0">
                <a:solidFill>
                  <a:srgbClr val="FF0000"/>
                </a:solidFill>
                <a:latin typeface="Times New Roman" pitchFamily="18" charset="0"/>
                <a:cs typeface="Times New Roman" pitchFamily="18" charset="0"/>
              </a:rPr>
              <a:t>intension determines extension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Intensional </a:t>
            </a:r>
            <a:r>
              <a:rPr lang="en-US" dirty="0">
                <a:latin typeface="Times New Roman" pitchFamily="18" charset="0"/>
                <a:cs typeface="Times New Roman" pitchFamily="18" charset="0"/>
              </a:rPr>
              <a:t>meaning of a term </a:t>
            </a:r>
            <a:r>
              <a:rPr lang="en-US" dirty="0">
                <a:solidFill>
                  <a:srgbClr val="FF0000"/>
                </a:solidFill>
                <a:latin typeface="Times New Roman" pitchFamily="18" charset="0"/>
                <a:cs typeface="Times New Roman" pitchFamily="18" charset="0"/>
              </a:rPr>
              <a:t>serves as the criterion </a:t>
            </a:r>
            <a:r>
              <a:rPr lang="en-US" dirty="0">
                <a:latin typeface="Times New Roman" pitchFamily="18" charset="0"/>
                <a:cs typeface="Times New Roman" pitchFamily="18" charset="0"/>
              </a:rPr>
              <a:t>for deciding what the extension consists of. </a:t>
            </a:r>
            <a:endParaRPr lang="en-US"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distinction between intension and extension</a:t>
            </a:r>
            <a:r>
              <a:rPr lang="en-US" dirty="0">
                <a:latin typeface="Times New Roman" pitchFamily="18" charset="0"/>
                <a:cs typeface="Times New Roman" pitchFamily="18" charset="0"/>
              </a:rPr>
              <a:t> may be further illustrated by comparing the way in which these concepts can be used to give order to random sequences of terms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Font typeface="Wingdings" pitchFamily="2" charset="2"/>
              <a:buChar char="§"/>
            </a:pPr>
            <a:endParaRPr lang="en-US"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buFont typeface="Wingdings" pitchFamily="2" charset="2"/>
              <a:buChar char="§"/>
            </a:pPr>
            <a:r>
              <a:rPr lang="en-US" sz="3300" dirty="0">
                <a:latin typeface="Times New Roman" pitchFamily="18" charset="0"/>
                <a:cs typeface="Times New Roman" pitchFamily="18" charset="0"/>
              </a:rPr>
              <a:t>Terms may be put in the order </a:t>
            </a:r>
            <a:r>
              <a:rPr lang="en-US" sz="3300" dirty="0" smtClean="0">
                <a:latin typeface="Times New Roman" pitchFamily="18" charset="0"/>
                <a:cs typeface="Times New Roman" pitchFamily="18" charset="0"/>
              </a:rPr>
              <a:t>of: </a:t>
            </a:r>
          </a:p>
          <a:p>
            <a:pPr lvl="1" algn="just">
              <a:buFont typeface="Wingdings" pitchFamily="2" charset="2"/>
              <a:buChar char="q"/>
            </a:pPr>
            <a:r>
              <a:rPr lang="en-US" sz="2900" dirty="0" smtClean="0">
                <a:solidFill>
                  <a:srgbClr val="FF0000"/>
                </a:solidFill>
                <a:latin typeface="Times New Roman" pitchFamily="18" charset="0"/>
                <a:cs typeface="Times New Roman" pitchFamily="18" charset="0"/>
              </a:rPr>
              <a:t>Increasing Intension</a:t>
            </a:r>
            <a:r>
              <a:rPr lang="en-US" sz="2900" dirty="0">
                <a:solidFill>
                  <a:srgbClr val="FF0000"/>
                </a:solidFill>
                <a:latin typeface="Times New Roman" pitchFamily="18" charset="0"/>
                <a:cs typeface="Times New Roman" pitchFamily="18" charset="0"/>
              </a:rPr>
              <a:t>, </a:t>
            </a:r>
            <a:endParaRPr lang="en-US" sz="2900" dirty="0" smtClean="0">
              <a:solidFill>
                <a:srgbClr val="FF0000"/>
              </a:solidFill>
              <a:latin typeface="Times New Roman" pitchFamily="18" charset="0"/>
              <a:cs typeface="Times New Roman" pitchFamily="18" charset="0"/>
            </a:endParaRPr>
          </a:p>
          <a:p>
            <a:pPr lvl="1" algn="just">
              <a:buFont typeface="Wingdings" pitchFamily="2" charset="2"/>
              <a:buChar char="q"/>
            </a:pPr>
            <a:r>
              <a:rPr lang="en-US" sz="2900" dirty="0" smtClean="0">
                <a:solidFill>
                  <a:srgbClr val="FF0000"/>
                </a:solidFill>
                <a:latin typeface="Times New Roman" pitchFamily="18" charset="0"/>
                <a:cs typeface="Times New Roman" pitchFamily="18" charset="0"/>
              </a:rPr>
              <a:t>Increasing Extension</a:t>
            </a:r>
            <a:r>
              <a:rPr lang="en-US" sz="2900" dirty="0">
                <a:solidFill>
                  <a:srgbClr val="FF0000"/>
                </a:solidFill>
                <a:latin typeface="Times New Roman" pitchFamily="18" charset="0"/>
                <a:cs typeface="Times New Roman" pitchFamily="18" charset="0"/>
              </a:rPr>
              <a:t>, </a:t>
            </a:r>
            <a:endParaRPr lang="en-US" sz="2900" dirty="0" smtClean="0">
              <a:solidFill>
                <a:srgbClr val="FF0000"/>
              </a:solidFill>
              <a:latin typeface="Times New Roman" pitchFamily="18" charset="0"/>
              <a:cs typeface="Times New Roman" pitchFamily="18" charset="0"/>
            </a:endParaRPr>
          </a:p>
          <a:p>
            <a:pPr lvl="1" algn="just">
              <a:buFont typeface="Wingdings" pitchFamily="2" charset="2"/>
              <a:buChar char="q"/>
            </a:pPr>
            <a:r>
              <a:rPr lang="en-US" sz="2900" dirty="0" smtClean="0">
                <a:solidFill>
                  <a:srgbClr val="FF0000"/>
                </a:solidFill>
                <a:latin typeface="Times New Roman" pitchFamily="18" charset="0"/>
                <a:cs typeface="Times New Roman" pitchFamily="18" charset="0"/>
              </a:rPr>
              <a:t>Decreasing  Intension</a:t>
            </a:r>
            <a:r>
              <a:rPr lang="en-US" sz="2900" dirty="0">
                <a:solidFill>
                  <a:srgbClr val="FF0000"/>
                </a:solidFill>
                <a:latin typeface="Times New Roman" pitchFamily="18" charset="0"/>
                <a:cs typeface="Times New Roman" pitchFamily="18" charset="0"/>
              </a:rPr>
              <a:t>, </a:t>
            </a:r>
            <a:endParaRPr lang="en-US" sz="2900" dirty="0" smtClean="0">
              <a:solidFill>
                <a:srgbClr val="FF0000"/>
              </a:solidFill>
              <a:latin typeface="Times New Roman" pitchFamily="18" charset="0"/>
              <a:cs typeface="Times New Roman" pitchFamily="18" charset="0"/>
            </a:endParaRPr>
          </a:p>
          <a:p>
            <a:pPr lvl="1" algn="just">
              <a:buFont typeface="Wingdings" pitchFamily="2" charset="2"/>
              <a:buChar char="q"/>
            </a:pPr>
            <a:r>
              <a:rPr lang="en-US" sz="2900" dirty="0" smtClean="0">
                <a:solidFill>
                  <a:srgbClr val="FF0000"/>
                </a:solidFill>
                <a:latin typeface="Times New Roman" pitchFamily="18" charset="0"/>
                <a:cs typeface="Times New Roman" pitchFamily="18" charset="0"/>
              </a:rPr>
              <a:t>Decreasing Extension</a:t>
            </a:r>
            <a:r>
              <a:rPr lang="en-US" sz="2900" dirty="0">
                <a:solidFill>
                  <a:srgbClr val="FF0000"/>
                </a:solidFill>
                <a:latin typeface="Times New Roman" pitchFamily="18" charset="0"/>
                <a:cs typeface="Times New Roman" pitchFamily="18" charset="0"/>
              </a:rPr>
              <a:t>. </a:t>
            </a:r>
          </a:p>
          <a:p>
            <a:pPr algn="just">
              <a:buFont typeface="Wingdings" pitchFamily="2" charset="2"/>
              <a:buChar char="§"/>
            </a:pPr>
            <a:r>
              <a:rPr lang="en-US" sz="3300" dirty="0">
                <a:latin typeface="Times New Roman" pitchFamily="18" charset="0"/>
                <a:cs typeface="Times New Roman" pitchFamily="18" charset="0"/>
              </a:rPr>
              <a:t>A series of terms is in the order of increasing intension, when each term in the series (except the first) </a:t>
            </a:r>
            <a:r>
              <a:rPr lang="en-US" sz="3300" b="1" dirty="0">
                <a:latin typeface="Times New Roman" pitchFamily="18" charset="0"/>
                <a:cs typeface="Times New Roman" pitchFamily="18" charset="0"/>
              </a:rPr>
              <a:t>connotes more attribute</a:t>
            </a:r>
            <a:r>
              <a:rPr lang="en-US" sz="3300" dirty="0">
                <a:latin typeface="Times New Roman" pitchFamily="18" charset="0"/>
                <a:cs typeface="Times New Roman" pitchFamily="18" charset="0"/>
              </a:rPr>
              <a:t> than the one </a:t>
            </a:r>
            <a:r>
              <a:rPr lang="en-US" sz="3300" dirty="0" smtClean="0">
                <a:latin typeface="Times New Roman" pitchFamily="18" charset="0"/>
                <a:cs typeface="Times New Roman" pitchFamily="18" charset="0"/>
              </a:rPr>
              <a:t>preceding it.</a:t>
            </a:r>
          </a:p>
          <a:p>
            <a:pPr algn="just">
              <a:buFont typeface="Wingdings" pitchFamily="2" charset="2"/>
              <a:buChar char="§"/>
            </a:pPr>
            <a:r>
              <a:rPr lang="en-US" sz="3300" dirty="0" smtClean="0">
                <a:latin typeface="Times New Roman" pitchFamily="18" charset="0"/>
                <a:cs typeface="Times New Roman" pitchFamily="18" charset="0"/>
              </a:rPr>
              <a:t>A </a:t>
            </a:r>
            <a:r>
              <a:rPr lang="en-US" sz="3300" dirty="0">
                <a:latin typeface="Times New Roman" pitchFamily="18" charset="0"/>
                <a:cs typeface="Times New Roman" pitchFamily="18" charset="0"/>
              </a:rPr>
              <a:t>series of terms is in the order of </a:t>
            </a:r>
            <a:r>
              <a:rPr lang="en-US" sz="3300" b="1" dirty="0">
                <a:latin typeface="Times New Roman" pitchFamily="18" charset="0"/>
                <a:cs typeface="Times New Roman" pitchFamily="18" charset="0"/>
              </a:rPr>
              <a:t>increasing extension</a:t>
            </a:r>
            <a:r>
              <a:rPr lang="en-US" sz="3300" dirty="0">
                <a:latin typeface="Times New Roman" pitchFamily="18" charset="0"/>
                <a:cs typeface="Times New Roman" pitchFamily="18" charset="0"/>
              </a:rPr>
              <a:t> when each term in the series (except the first) </a:t>
            </a:r>
            <a:r>
              <a:rPr lang="en-US" sz="3300" b="1" dirty="0">
                <a:latin typeface="Times New Roman" pitchFamily="18" charset="0"/>
                <a:cs typeface="Times New Roman" pitchFamily="18" charset="0"/>
              </a:rPr>
              <a:t>denotes a</a:t>
            </a:r>
            <a:r>
              <a:rPr lang="en-US" sz="3300" dirty="0">
                <a:latin typeface="Times New Roman" pitchFamily="18" charset="0"/>
                <a:cs typeface="Times New Roman" pitchFamily="18" charset="0"/>
              </a:rPr>
              <a:t> </a:t>
            </a:r>
            <a:r>
              <a:rPr lang="en-US" sz="3300" b="1" dirty="0">
                <a:latin typeface="Times New Roman" pitchFamily="18" charset="0"/>
                <a:cs typeface="Times New Roman" pitchFamily="18" charset="0"/>
              </a:rPr>
              <a:t>class having more members </a:t>
            </a:r>
            <a:r>
              <a:rPr lang="en-US" sz="3300" dirty="0">
                <a:latin typeface="Times New Roman" pitchFamily="18" charset="0"/>
                <a:cs typeface="Times New Roman" pitchFamily="18" charset="0"/>
              </a:rPr>
              <a:t>than the class denoted by the term preceding it</a:t>
            </a:r>
            <a:r>
              <a:rPr lang="en-US" sz="3300" dirty="0" smtClean="0">
                <a:latin typeface="Times New Roman" pitchFamily="18" charset="0"/>
                <a:cs typeface="Times New Roman" pitchFamily="18" charset="0"/>
              </a:rPr>
              <a:t>.</a:t>
            </a:r>
            <a:endParaRPr lang="en-US" sz="3300" dirty="0">
              <a:latin typeface="Times New Roman" pitchFamily="18" charset="0"/>
              <a:cs typeface="Times New Roman" pitchFamily="18" charset="0"/>
            </a:endParaRPr>
          </a:p>
          <a:p>
            <a:pPr algn="just">
              <a:buFont typeface="Wingdings" pitchFamily="2" charset="2"/>
              <a:buChar char="§"/>
            </a:pPr>
            <a:r>
              <a:rPr lang="en-US" sz="3300" i="1" dirty="0">
                <a:solidFill>
                  <a:srgbClr val="00B050"/>
                </a:solidFill>
                <a:latin typeface="Times New Roman" pitchFamily="18" charset="0"/>
                <a:cs typeface="Times New Roman" pitchFamily="18" charset="0"/>
              </a:rPr>
              <a:t>Increasing intension: Animal, mammal, feline, tiger</a:t>
            </a:r>
            <a:endParaRPr lang="en-US" sz="3300" dirty="0">
              <a:solidFill>
                <a:srgbClr val="00B050"/>
              </a:solidFill>
              <a:latin typeface="Times New Roman" pitchFamily="18" charset="0"/>
              <a:cs typeface="Times New Roman" pitchFamily="18" charset="0"/>
            </a:endParaRPr>
          </a:p>
          <a:p>
            <a:pPr algn="just">
              <a:buFont typeface="Wingdings" pitchFamily="2" charset="2"/>
              <a:buChar char="v"/>
            </a:pPr>
            <a:r>
              <a:rPr lang="en-US" sz="3300" i="1" dirty="0">
                <a:solidFill>
                  <a:srgbClr val="FF0000"/>
                </a:solidFill>
                <a:latin typeface="Times New Roman" pitchFamily="18" charset="0"/>
                <a:cs typeface="Times New Roman" pitchFamily="18" charset="0"/>
              </a:rPr>
              <a:t>Increasing extension: Tiger, Feline, mammal, animal</a:t>
            </a:r>
            <a:endParaRPr lang="en-US" sz="3300" dirty="0">
              <a:solidFill>
                <a:srgbClr val="FF0000"/>
              </a:solidFill>
              <a:latin typeface="Times New Roman" pitchFamily="18" charset="0"/>
              <a:cs typeface="Times New Roman" pitchFamily="18" charset="0"/>
            </a:endParaRPr>
          </a:p>
          <a:p>
            <a:pPr algn="just">
              <a:buFont typeface="Wingdings" pitchFamily="2" charset="2"/>
              <a:buChar char="v"/>
            </a:pPr>
            <a:r>
              <a:rPr lang="en-US" sz="3300" i="1" dirty="0">
                <a:solidFill>
                  <a:srgbClr val="FF0000"/>
                </a:solidFill>
                <a:latin typeface="Times New Roman" pitchFamily="18" charset="0"/>
                <a:cs typeface="Times New Roman" pitchFamily="18" charset="0"/>
              </a:rPr>
              <a:t>Decreasing intension: Tiger, feline, mammal, animal </a:t>
            </a:r>
            <a:endParaRPr lang="en-US" sz="3300" dirty="0">
              <a:solidFill>
                <a:srgbClr val="FF0000"/>
              </a:solidFill>
              <a:latin typeface="Times New Roman" pitchFamily="18" charset="0"/>
              <a:cs typeface="Times New Roman" pitchFamily="18" charset="0"/>
            </a:endParaRPr>
          </a:p>
          <a:p>
            <a:pPr algn="just">
              <a:buFont typeface="Wingdings" pitchFamily="2" charset="2"/>
              <a:buChar char="§"/>
            </a:pPr>
            <a:r>
              <a:rPr lang="en-US" sz="3300" i="1" dirty="0">
                <a:solidFill>
                  <a:srgbClr val="00B050"/>
                </a:solidFill>
                <a:latin typeface="Times New Roman" pitchFamily="18" charset="0"/>
                <a:cs typeface="Times New Roman" pitchFamily="18" charset="0"/>
              </a:rPr>
              <a:t>Decreasing extension: animal, mammal, feline, </a:t>
            </a:r>
            <a:r>
              <a:rPr lang="en-US" sz="3300" i="1" dirty="0" smtClean="0">
                <a:solidFill>
                  <a:srgbClr val="00B050"/>
                </a:solidFill>
                <a:latin typeface="Times New Roman" pitchFamily="18" charset="0"/>
                <a:cs typeface="Times New Roman" pitchFamily="18" charset="0"/>
              </a:rPr>
              <a:t>tiger</a:t>
            </a:r>
            <a:endParaRPr lang="en-US" sz="3300" dirty="0">
              <a:solidFill>
                <a:srgbClr val="00B05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atin typeface="Times New Roman" pitchFamily="18" charset="0"/>
                <a:cs typeface="Times New Roman" pitchFamily="18" charset="0"/>
              </a:rPr>
              <a:t>2. 3 Definitions and their purposes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pPr>
              <a:buNone/>
            </a:pPr>
            <a:r>
              <a:rPr lang="en-US" b="1" dirty="0">
                <a:latin typeface="Times New Roman" pitchFamily="18" charset="0"/>
                <a:cs typeface="Times New Roman" pitchFamily="18" charset="0"/>
              </a:rPr>
              <a:t> </a:t>
            </a:r>
            <a:r>
              <a:rPr lang="en-US" sz="3300" b="1" dirty="0">
                <a:latin typeface="Times New Roman" pitchFamily="18" charset="0"/>
                <a:cs typeface="Times New Roman" pitchFamily="18" charset="0"/>
              </a:rPr>
              <a:t>2. 3.1 Definitions </a:t>
            </a:r>
            <a:endParaRPr lang="en-US" sz="3300" b="1" dirty="0" smtClean="0">
              <a:latin typeface="Times New Roman" pitchFamily="18" charset="0"/>
              <a:cs typeface="Times New Roman" pitchFamily="18" charset="0"/>
            </a:endParaRPr>
          </a:p>
          <a:p>
            <a:pPr algn="just">
              <a:buFont typeface="Wingdings" pitchFamily="2" charset="2"/>
              <a:buChar char="§"/>
            </a:pPr>
            <a:r>
              <a:rPr lang="en-US" sz="3300" dirty="0" smtClean="0">
                <a:latin typeface="Times New Roman" pitchFamily="18" charset="0"/>
                <a:cs typeface="Times New Roman" pitchFamily="18" charset="0"/>
              </a:rPr>
              <a:t>Over </a:t>
            </a:r>
            <a:r>
              <a:rPr lang="en-US" sz="3300" dirty="0">
                <a:latin typeface="Times New Roman" pitchFamily="18" charset="0"/>
                <a:cs typeface="Times New Roman" pitchFamily="18" charset="0"/>
              </a:rPr>
              <a:t>the years philosophers have held various conflicting views about the </a:t>
            </a:r>
            <a:r>
              <a:rPr lang="en-US" sz="3300" dirty="0">
                <a:solidFill>
                  <a:srgbClr val="FF0000"/>
                </a:solidFill>
                <a:latin typeface="Times New Roman" pitchFamily="18" charset="0"/>
                <a:cs typeface="Times New Roman" pitchFamily="18" charset="0"/>
              </a:rPr>
              <a:t>purpose of definitions</a:t>
            </a:r>
            <a:r>
              <a:rPr lang="en-US" sz="3300" dirty="0">
                <a:latin typeface="Times New Roman" pitchFamily="18" charset="0"/>
                <a:cs typeface="Times New Roman" pitchFamily="18" charset="0"/>
              </a:rPr>
              <a:t>. </a:t>
            </a:r>
            <a:endParaRPr lang="en-US" sz="3300" dirty="0" smtClean="0">
              <a:latin typeface="Times New Roman" pitchFamily="18" charset="0"/>
              <a:cs typeface="Times New Roman" pitchFamily="18" charset="0"/>
            </a:endParaRPr>
          </a:p>
          <a:p>
            <a:pPr algn="just">
              <a:buFont typeface="Wingdings" pitchFamily="2" charset="2"/>
              <a:buChar char="§"/>
            </a:pPr>
            <a:r>
              <a:rPr lang="en-US" sz="3300" dirty="0" smtClean="0">
                <a:latin typeface="Times New Roman" pitchFamily="18" charset="0"/>
                <a:cs typeface="Times New Roman" pitchFamily="18" charset="0"/>
              </a:rPr>
              <a:t>For Plato, </a:t>
            </a:r>
            <a:r>
              <a:rPr lang="en-US" sz="3300" dirty="0">
                <a:latin typeface="Times New Roman" pitchFamily="18" charset="0"/>
                <a:cs typeface="Times New Roman" pitchFamily="18" charset="0"/>
              </a:rPr>
              <a:t>definitions were intended to </a:t>
            </a:r>
            <a:r>
              <a:rPr lang="en-US" sz="3300" dirty="0">
                <a:solidFill>
                  <a:srgbClr val="00B0F0"/>
                </a:solidFill>
                <a:latin typeface="Times New Roman" pitchFamily="18" charset="0"/>
                <a:cs typeface="Times New Roman" pitchFamily="18" charset="0"/>
              </a:rPr>
              <a:t>explicate the meaning of certain external essences or forms</a:t>
            </a:r>
            <a:r>
              <a:rPr lang="en-US" sz="3300" dirty="0">
                <a:latin typeface="Times New Roman" pitchFamily="18" charset="0"/>
                <a:cs typeface="Times New Roman" pitchFamily="18" charset="0"/>
              </a:rPr>
              <a:t>, such as justice, piety, and virtue</a:t>
            </a:r>
            <a:r>
              <a:rPr lang="en-US" sz="3300" dirty="0" smtClean="0">
                <a:latin typeface="Times New Roman" pitchFamily="18" charset="0"/>
                <a:cs typeface="Times New Roman" pitchFamily="18" charset="0"/>
              </a:rPr>
              <a:t>.</a:t>
            </a:r>
          </a:p>
          <a:p>
            <a:pPr algn="just">
              <a:buFont typeface="Wingdings" pitchFamily="2" charset="2"/>
              <a:buChar char="§"/>
            </a:pPr>
            <a:r>
              <a:rPr lang="en-US" sz="3300" dirty="0" smtClean="0">
                <a:latin typeface="Times New Roman" pitchFamily="18" charset="0"/>
                <a:cs typeface="Times New Roman" pitchFamily="18" charset="0"/>
              </a:rPr>
              <a:t> </a:t>
            </a:r>
            <a:r>
              <a:rPr lang="en-US" sz="3300" dirty="0">
                <a:latin typeface="Times New Roman" pitchFamily="18" charset="0"/>
                <a:cs typeface="Times New Roman" pitchFamily="18" charset="0"/>
              </a:rPr>
              <a:t>For most logicians </a:t>
            </a:r>
            <a:r>
              <a:rPr lang="en-US" sz="3300" dirty="0" smtClean="0">
                <a:latin typeface="Times New Roman" pitchFamily="18" charset="0"/>
                <a:cs typeface="Times New Roman" pitchFamily="18" charset="0"/>
              </a:rPr>
              <a:t>today, </a:t>
            </a:r>
            <a:r>
              <a:rPr lang="en-US" sz="3300" dirty="0">
                <a:latin typeface="Times New Roman" pitchFamily="18" charset="0"/>
                <a:cs typeface="Times New Roman" pitchFamily="18" charset="0"/>
              </a:rPr>
              <a:t>definitions are intended exclusively to </a:t>
            </a:r>
            <a:r>
              <a:rPr lang="en-US" sz="3300" dirty="0">
                <a:solidFill>
                  <a:srgbClr val="00B0F0"/>
                </a:solidFill>
                <a:latin typeface="Times New Roman" pitchFamily="18" charset="0"/>
                <a:cs typeface="Times New Roman" pitchFamily="18" charset="0"/>
              </a:rPr>
              <a:t>explicate the meaning of </a:t>
            </a:r>
            <a:r>
              <a:rPr lang="en-US" sz="3300" i="1" dirty="0">
                <a:solidFill>
                  <a:srgbClr val="00B0F0"/>
                </a:solidFill>
                <a:latin typeface="Times New Roman" pitchFamily="18" charset="0"/>
                <a:cs typeface="Times New Roman" pitchFamily="18" charset="0"/>
              </a:rPr>
              <a:t>words</a:t>
            </a:r>
            <a:r>
              <a:rPr lang="en-US" sz="3300" i="1" dirty="0">
                <a:latin typeface="Times New Roman" pitchFamily="18" charset="0"/>
                <a:cs typeface="Times New Roman" pitchFamily="18" charset="0"/>
              </a:rPr>
              <a:t>. </a:t>
            </a:r>
            <a:endParaRPr lang="en-US" sz="3300" i="1" dirty="0" smtClean="0">
              <a:latin typeface="Times New Roman" pitchFamily="18" charset="0"/>
              <a:cs typeface="Times New Roman" pitchFamily="18" charset="0"/>
            </a:endParaRPr>
          </a:p>
          <a:p>
            <a:pPr algn="just">
              <a:buFont typeface="Wingdings" pitchFamily="2" charset="2"/>
              <a:buChar char="§"/>
            </a:pPr>
            <a:r>
              <a:rPr lang="en-US" sz="3300" dirty="0" smtClean="0">
                <a:latin typeface="Times New Roman" pitchFamily="18" charset="0"/>
                <a:cs typeface="Times New Roman" pitchFamily="18" charset="0"/>
              </a:rPr>
              <a:t> D</a:t>
            </a:r>
            <a:r>
              <a:rPr lang="en-US" sz="3300" b="1" dirty="0" smtClean="0">
                <a:latin typeface="Times New Roman" pitchFamily="18" charset="0"/>
                <a:cs typeface="Times New Roman" pitchFamily="18" charset="0"/>
              </a:rPr>
              <a:t>efinition </a:t>
            </a:r>
            <a:r>
              <a:rPr lang="en-US" sz="3300" dirty="0">
                <a:latin typeface="Times New Roman" pitchFamily="18" charset="0"/>
                <a:cs typeface="Times New Roman" pitchFamily="18" charset="0"/>
              </a:rPr>
              <a:t>as a group of words that assigns a meaning to some word or group of words. </a:t>
            </a:r>
            <a:endParaRPr lang="en-US" sz="3300" dirty="0" smtClean="0">
              <a:latin typeface="Times New Roman" pitchFamily="18" charset="0"/>
              <a:cs typeface="Times New Roman" pitchFamily="18" charset="0"/>
            </a:endParaRPr>
          </a:p>
          <a:p>
            <a:pPr algn="just">
              <a:buFont typeface="Wingdings" pitchFamily="2" charset="2"/>
              <a:buChar char="§"/>
            </a:pPr>
            <a:r>
              <a:rPr lang="en-US" sz="3300" dirty="0">
                <a:latin typeface="Times New Roman" pitchFamily="18" charset="0"/>
                <a:cs typeface="Times New Roman" pitchFamily="18" charset="0"/>
              </a:rPr>
              <a:t>Accordingly, every definition consists of two parts: the </a:t>
            </a:r>
            <a:r>
              <a:rPr lang="en-US" sz="3300" b="1" dirty="0" smtClean="0">
                <a:latin typeface="Times New Roman" pitchFamily="18" charset="0"/>
                <a:cs typeface="Times New Roman" pitchFamily="18" charset="0"/>
              </a:rPr>
              <a:t>definundom</a:t>
            </a:r>
            <a:r>
              <a:rPr lang="en-US" sz="3300" dirty="0" smtClean="0">
                <a:latin typeface="Times New Roman" pitchFamily="18" charset="0"/>
                <a:cs typeface="Times New Roman" pitchFamily="18" charset="0"/>
              </a:rPr>
              <a:t> </a:t>
            </a:r>
            <a:r>
              <a:rPr lang="en-US" sz="3300" dirty="0">
                <a:latin typeface="Times New Roman" pitchFamily="18" charset="0"/>
                <a:cs typeface="Times New Roman" pitchFamily="18" charset="0"/>
              </a:rPr>
              <a:t>and the </a:t>
            </a:r>
            <a:r>
              <a:rPr lang="en-US" sz="3300" b="1" dirty="0" smtClean="0">
                <a:latin typeface="Times New Roman" pitchFamily="18" charset="0"/>
                <a:cs typeface="Times New Roman" pitchFamily="18" charset="0"/>
              </a:rPr>
              <a:t>definines. </a:t>
            </a:r>
            <a:endParaRPr lang="en-US" sz="3300" b="1"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The </a:t>
            </a:r>
            <a:r>
              <a:rPr lang="en-US" b="1" dirty="0">
                <a:latin typeface="Times New Roman" pitchFamily="18" charset="0"/>
                <a:cs typeface="Times New Roman" pitchFamily="18" charset="0"/>
              </a:rPr>
              <a:t>definiendum</a:t>
            </a:r>
            <a:r>
              <a:rPr lang="en-US" dirty="0">
                <a:latin typeface="Times New Roman" pitchFamily="18" charset="0"/>
                <a:cs typeface="Times New Roman" pitchFamily="18" charset="0"/>
              </a:rPr>
              <a:t> is the </a:t>
            </a:r>
            <a:r>
              <a:rPr lang="en-US" dirty="0">
                <a:solidFill>
                  <a:srgbClr val="00B0F0"/>
                </a:solidFill>
                <a:latin typeface="Times New Roman" pitchFamily="18" charset="0"/>
                <a:cs typeface="Times New Roman" pitchFamily="18" charset="0"/>
              </a:rPr>
              <a:t>word</a:t>
            </a:r>
            <a:r>
              <a:rPr lang="en-US" dirty="0">
                <a:latin typeface="Times New Roman" pitchFamily="18" charset="0"/>
                <a:cs typeface="Times New Roman" pitchFamily="18" charset="0"/>
              </a:rPr>
              <a:t> or </a:t>
            </a:r>
            <a:r>
              <a:rPr lang="en-US" dirty="0">
                <a:solidFill>
                  <a:srgbClr val="00B0F0"/>
                </a:solidFill>
                <a:latin typeface="Times New Roman" pitchFamily="18" charset="0"/>
                <a:cs typeface="Times New Roman" pitchFamily="18" charset="0"/>
              </a:rPr>
              <a:t>group of words </a:t>
            </a:r>
            <a:r>
              <a:rPr lang="en-US" dirty="0">
                <a:latin typeface="Times New Roman" pitchFamily="18" charset="0"/>
                <a:cs typeface="Times New Roman" pitchFamily="18" charset="0"/>
              </a:rPr>
              <a:t>that is supposed </a:t>
            </a:r>
            <a:r>
              <a:rPr lang="en-US" dirty="0">
                <a:solidFill>
                  <a:srgbClr val="00B0F0"/>
                </a:solidFill>
                <a:latin typeface="Times New Roman" pitchFamily="18" charset="0"/>
                <a:cs typeface="Times New Roman" pitchFamily="18" charset="0"/>
              </a:rPr>
              <a:t>to be defined</a:t>
            </a:r>
            <a:r>
              <a:rPr lang="en-US" dirty="0">
                <a:latin typeface="Times New Roman" pitchFamily="18" charset="0"/>
                <a:cs typeface="Times New Roman" pitchFamily="18" charset="0"/>
              </a:rPr>
              <a:t>, and the </a:t>
            </a:r>
            <a:r>
              <a:rPr lang="en-US" b="1" dirty="0">
                <a:latin typeface="Times New Roman" pitchFamily="18" charset="0"/>
                <a:cs typeface="Times New Roman" pitchFamily="18" charset="0"/>
              </a:rPr>
              <a:t>definiens</a:t>
            </a:r>
            <a:r>
              <a:rPr lang="en-US" dirty="0">
                <a:latin typeface="Times New Roman" pitchFamily="18" charset="0"/>
                <a:cs typeface="Times New Roman" pitchFamily="18" charset="0"/>
              </a:rPr>
              <a:t> is the word or group of </a:t>
            </a:r>
            <a:r>
              <a:rPr lang="en-US" dirty="0">
                <a:solidFill>
                  <a:srgbClr val="00B0F0"/>
                </a:solidFill>
                <a:latin typeface="Times New Roman" pitchFamily="18" charset="0"/>
                <a:cs typeface="Times New Roman" pitchFamily="18" charset="0"/>
              </a:rPr>
              <a:t>words that does the defining</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in the definition "'</a:t>
            </a:r>
            <a:r>
              <a:rPr lang="en-US" dirty="0">
                <a:solidFill>
                  <a:srgbClr val="FF0000"/>
                </a:solidFill>
                <a:latin typeface="Times New Roman" pitchFamily="18" charset="0"/>
                <a:cs typeface="Times New Roman" pitchFamily="18" charset="0"/>
              </a:rPr>
              <a:t>Tiger</a:t>
            </a:r>
            <a:r>
              <a:rPr lang="en-US" dirty="0">
                <a:latin typeface="Times New Roman" pitchFamily="18" charset="0"/>
                <a:cs typeface="Times New Roman" pitchFamily="18" charset="0"/>
              </a:rPr>
              <a:t>' means a large, striped</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feline indigenous to the jungles of India and Asia,” the word "</a:t>
            </a:r>
            <a:r>
              <a:rPr lang="en-US" b="1" dirty="0">
                <a:latin typeface="Times New Roman" pitchFamily="18" charset="0"/>
                <a:cs typeface="Times New Roman" pitchFamily="18" charset="0"/>
              </a:rPr>
              <a:t>tiger</a:t>
            </a:r>
            <a:r>
              <a:rPr lang="en-US" dirty="0">
                <a:latin typeface="Times New Roman" pitchFamily="18" charset="0"/>
                <a:cs typeface="Times New Roman" pitchFamily="18" charset="0"/>
              </a:rPr>
              <a:t>" is the </a:t>
            </a:r>
            <a:r>
              <a:rPr lang="en-US" b="1" dirty="0">
                <a:latin typeface="Times New Roman" pitchFamily="18" charset="0"/>
                <a:cs typeface="Times New Roman" pitchFamily="18" charset="0"/>
              </a:rPr>
              <a:t>definiendum</a:t>
            </a:r>
            <a:r>
              <a:rPr lang="en-US" dirty="0">
                <a:latin typeface="Times New Roman" pitchFamily="18" charset="0"/>
                <a:cs typeface="Times New Roman" pitchFamily="18" charset="0"/>
              </a:rPr>
              <a:t>, and everything after the word" means" is the </a:t>
            </a:r>
            <a:r>
              <a:rPr lang="en-US" b="1" dirty="0">
                <a:latin typeface="Times New Roman" pitchFamily="18" charset="0"/>
                <a:cs typeface="Times New Roman" pitchFamily="18" charset="0"/>
              </a:rPr>
              <a:t>definien</a:t>
            </a:r>
            <a:r>
              <a:rPr lang="en-US" dirty="0">
                <a:latin typeface="Times New Roman" pitchFamily="18" charset="0"/>
                <a:cs typeface="Times New Roman" pitchFamily="18" charset="0"/>
              </a:rPr>
              <a:t>s. </a:t>
            </a:r>
            <a:endParaRPr lang="en-US"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The </a:t>
            </a:r>
            <a:r>
              <a:rPr lang="en-US" b="1" dirty="0" smtClean="0">
                <a:latin typeface="Times New Roman" pitchFamily="18" charset="0"/>
                <a:cs typeface="Times New Roman" pitchFamily="18" charset="0"/>
              </a:rPr>
              <a:t>definines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is not itself the meaning of the </a:t>
            </a:r>
            <a:r>
              <a:rPr lang="en-US" dirty="0" smtClean="0">
                <a:latin typeface="Times New Roman" pitchFamily="18" charset="0"/>
                <a:cs typeface="Times New Roman" pitchFamily="18" charset="0"/>
              </a:rPr>
              <a:t>definundom; </a:t>
            </a:r>
            <a:r>
              <a:rPr lang="en-US" dirty="0">
                <a:latin typeface="Times New Roman" pitchFamily="18" charset="0"/>
                <a:cs typeface="Times New Roman" pitchFamily="18" charset="0"/>
              </a:rPr>
              <a:t>rather, it is the group of words that symbolizes </a:t>
            </a:r>
            <a:r>
              <a:rPr lang="en-US" dirty="0" smtClean="0">
                <a:latin typeface="Times New Roman" pitchFamily="18" charset="0"/>
                <a:cs typeface="Times New Roman" pitchFamily="18" charset="0"/>
              </a:rPr>
              <a:t>(supposed </a:t>
            </a:r>
            <a:r>
              <a:rPr lang="en-US" dirty="0">
                <a:latin typeface="Times New Roman" pitchFamily="18" charset="0"/>
                <a:cs typeface="Times New Roman" pitchFamily="18" charset="0"/>
              </a:rPr>
              <a:t>to symbolize) the same meaning as the </a:t>
            </a:r>
            <a:r>
              <a:rPr lang="en-US" dirty="0" smtClean="0">
                <a:latin typeface="Times New Roman" pitchFamily="18" charset="0"/>
                <a:cs typeface="Times New Roman" pitchFamily="18" charset="0"/>
              </a:rPr>
              <a:t>definundom. </a:t>
            </a:r>
            <a:endParaRPr lang="en-US"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It is in this </a:t>
            </a:r>
            <a:r>
              <a:rPr lang="en-US" dirty="0" smtClean="0">
                <a:latin typeface="Times New Roman" pitchFamily="18" charset="0"/>
                <a:cs typeface="Times New Roman" pitchFamily="18" charset="0"/>
              </a:rPr>
              <a:t>way, the </a:t>
            </a:r>
            <a:r>
              <a:rPr lang="en-US" dirty="0" smtClean="0">
                <a:latin typeface="Times New Roman" pitchFamily="18" charset="0"/>
                <a:cs typeface="Times New Roman" pitchFamily="18" charset="0"/>
              </a:rPr>
              <a:t>definines </a:t>
            </a:r>
            <a:r>
              <a:rPr lang="en-US" dirty="0">
                <a:latin typeface="Times New Roman" pitchFamily="18" charset="0"/>
                <a:cs typeface="Times New Roman" pitchFamily="18" charset="0"/>
              </a:rPr>
              <a:t>“assigns" a meaning to its </a:t>
            </a:r>
            <a:r>
              <a:rPr lang="en-US" dirty="0" smtClean="0">
                <a:latin typeface="Times New Roman" pitchFamily="18" charset="0"/>
                <a:cs typeface="Times New Roman" pitchFamily="18" charset="0"/>
              </a:rPr>
              <a:t>definundom.</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2. 3. 2 Types of </a:t>
            </a:r>
            <a:r>
              <a:rPr lang="en-US" sz="36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348839"/>
            <a:ext cx="8229600" cy="4975761"/>
          </a:xfrm>
        </p:spPr>
        <p:txBody>
          <a:bodyPr>
            <a:normAutofit fontScale="25000" lnSpcReduction="20000"/>
          </a:bodyPr>
          <a:lstStyle/>
          <a:p>
            <a:pPr>
              <a:buNone/>
            </a:pPr>
            <a:r>
              <a:rPr lang="en-US" sz="11200" b="1" dirty="0">
                <a:latin typeface="Times New Roman" pitchFamily="18" charset="0"/>
                <a:cs typeface="Times New Roman" pitchFamily="18" charset="0"/>
              </a:rPr>
              <a:t>1</a:t>
            </a:r>
            <a:r>
              <a:rPr lang="en-US" sz="12800" b="1" dirty="0">
                <a:latin typeface="Times New Roman" pitchFamily="18" charset="0"/>
                <a:cs typeface="Times New Roman" pitchFamily="18" charset="0"/>
              </a:rPr>
              <a:t>. Stipulative </a:t>
            </a:r>
            <a:r>
              <a:rPr lang="en-US" sz="12800" b="1" dirty="0" smtClean="0">
                <a:latin typeface="Times New Roman" pitchFamily="18" charset="0"/>
                <a:cs typeface="Times New Roman" pitchFamily="18" charset="0"/>
              </a:rPr>
              <a:t>Definitions</a:t>
            </a:r>
            <a:endParaRPr lang="en-US" sz="12800" dirty="0">
              <a:latin typeface="Times New Roman" pitchFamily="18" charset="0"/>
              <a:cs typeface="Times New Roman" pitchFamily="18" charset="0"/>
            </a:endParaRPr>
          </a:p>
          <a:p>
            <a:pPr algn="just">
              <a:buFont typeface="Wingdings" pitchFamily="2" charset="2"/>
              <a:buChar char="§"/>
            </a:pPr>
            <a:r>
              <a:rPr lang="en-US" sz="9600" dirty="0" smtClean="0">
                <a:latin typeface="Times New Roman" pitchFamily="18" charset="0"/>
                <a:cs typeface="Times New Roman" pitchFamily="18" charset="0"/>
              </a:rPr>
              <a:t>Assigns </a:t>
            </a:r>
            <a:r>
              <a:rPr lang="en-US" sz="9600" dirty="0">
                <a:latin typeface="Times New Roman" pitchFamily="18" charset="0"/>
                <a:cs typeface="Times New Roman" pitchFamily="18" charset="0"/>
              </a:rPr>
              <a:t>a </a:t>
            </a:r>
            <a:r>
              <a:rPr lang="en-US" sz="9600" dirty="0">
                <a:solidFill>
                  <a:srgbClr val="00B0F0"/>
                </a:solidFill>
                <a:latin typeface="Times New Roman" pitchFamily="18" charset="0"/>
                <a:cs typeface="Times New Roman" pitchFamily="18" charset="0"/>
              </a:rPr>
              <a:t>meaning to a word for the first time</a:t>
            </a:r>
            <a:r>
              <a:rPr lang="en-US" sz="9600" dirty="0" smtClean="0">
                <a:solidFill>
                  <a:srgbClr val="00B0F0"/>
                </a:solidFill>
                <a:latin typeface="Times New Roman" pitchFamily="18" charset="0"/>
                <a:cs typeface="Times New Roman" pitchFamily="18" charset="0"/>
              </a:rPr>
              <a:t>.</a:t>
            </a:r>
          </a:p>
          <a:p>
            <a:pPr algn="just">
              <a:buFont typeface="Wingdings" pitchFamily="2" charset="2"/>
              <a:buChar char="§"/>
            </a:pPr>
            <a:r>
              <a:rPr lang="en-US" sz="9600" dirty="0" smtClean="0">
                <a:latin typeface="Times New Roman" pitchFamily="18" charset="0"/>
                <a:cs typeface="Times New Roman" pitchFamily="18" charset="0"/>
              </a:rPr>
              <a:t>This </a:t>
            </a:r>
            <a:r>
              <a:rPr lang="en-US" sz="9600" dirty="0">
                <a:latin typeface="Times New Roman" pitchFamily="18" charset="0"/>
                <a:cs typeface="Times New Roman" pitchFamily="18" charset="0"/>
              </a:rPr>
              <a:t>may involve either </a:t>
            </a:r>
            <a:r>
              <a:rPr lang="en-US" sz="9600" dirty="0">
                <a:solidFill>
                  <a:srgbClr val="00B0F0"/>
                </a:solidFill>
                <a:latin typeface="Times New Roman" pitchFamily="18" charset="0"/>
                <a:cs typeface="Times New Roman" pitchFamily="18" charset="0"/>
              </a:rPr>
              <a:t>coining a new word </a:t>
            </a:r>
            <a:r>
              <a:rPr lang="en-US" sz="9600" dirty="0">
                <a:latin typeface="Times New Roman" pitchFamily="18" charset="0"/>
                <a:cs typeface="Times New Roman" pitchFamily="18" charset="0"/>
              </a:rPr>
              <a:t>or </a:t>
            </a:r>
            <a:r>
              <a:rPr lang="en-US" sz="9600" dirty="0">
                <a:solidFill>
                  <a:srgbClr val="00B0F0"/>
                </a:solidFill>
                <a:latin typeface="Times New Roman" pitchFamily="18" charset="0"/>
                <a:cs typeface="Times New Roman" pitchFamily="18" charset="0"/>
              </a:rPr>
              <a:t>giving a new meaning to an old word</a:t>
            </a:r>
            <a:r>
              <a:rPr lang="en-US" sz="9600" dirty="0">
                <a:latin typeface="Times New Roman" pitchFamily="18" charset="0"/>
                <a:cs typeface="Times New Roman" pitchFamily="18" charset="0"/>
              </a:rPr>
              <a:t>. </a:t>
            </a:r>
            <a:endParaRPr lang="en-US" sz="9600" dirty="0" smtClean="0">
              <a:latin typeface="Times New Roman" pitchFamily="18" charset="0"/>
              <a:cs typeface="Times New Roman" pitchFamily="18" charset="0"/>
            </a:endParaRPr>
          </a:p>
          <a:p>
            <a:pPr algn="just">
              <a:buFont typeface="Wingdings" pitchFamily="2" charset="2"/>
              <a:buChar char="§"/>
            </a:pPr>
            <a:r>
              <a:rPr lang="en-US" sz="9600" dirty="0" smtClean="0">
                <a:latin typeface="Times New Roman" pitchFamily="18" charset="0"/>
                <a:cs typeface="Times New Roman" pitchFamily="18" charset="0"/>
              </a:rPr>
              <a:t>The </a:t>
            </a:r>
            <a:r>
              <a:rPr lang="en-US" sz="9600" dirty="0">
                <a:latin typeface="Times New Roman" pitchFamily="18" charset="0"/>
                <a:cs typeface="Times New Roman" pitchFamily="18" charset="0"/>
              </a:rPr>
              <a:t>purpose of a Stipulative definition is usually </a:t>
            </a:r>
            <a:r>
              <a:rPr lang="en-US" sz="9600" b="1" dirty="0">
                <a:latin typeface="Times New Roman" pitchFamily="18" charset="0"/>
                <a:cs typeface="Times New Roman" pitchFamily="18" charset="0"/>
              </a:rPr>
              <a:t>to replace a more complex expression with a simpler one</a:t>
            </a:r>
            <a:r>
              <a:rPr lang="en-US" sz="9600" dirty="0">
                <a:latin typeface="Times New Roman" pitchFamily="18" charset="0"/>
                <a:cs typeface="Times New Roman" pitchFamily="18" charset="0"/>
              </a:rPr>
              <a:t>. </a:t>
            </a:r>
            <a:endParaRPr lang="en-US" sz="9600" dirty="0" smtClean="0">
              <a:latin typeface="Times New Roman" pitchFamily="18" charset="0"/>
              <a:cs typeface="Times New Roman" pitchFamily="18" charset="0"/>
            </a:endParaRPr>
          </a:p>
          <a:p>
            <a:pPr algn="just">
              <a:buFont typeface="Wingdings" pitchFamily="2" charset="2"/>
              <a:buChar char="§"/>
            </a:pPr>
            <a:r>
              <a:rPr lang="en-US" sz="9600" dirty="0" smtClean="0">
                <a:latin typeface="Times New Roman" pitchFamily="18" charset="0"/>
                <a:cs typeface="Times New Roman" pitchFamily="18" charset="0"/>
              </a:rPr>
              <a:t>The </a:t>
            </a:r>
            <a:r>
              <a:rPr lang="en-US" sz="9600" dirty="0">
                <a:solidFill>
                  <a:srgbClr val="00B0F0"/>
                </a:solidFill>
                <a:latin typeface="Times New Roman" pitchFamily="18" charset="0"/>
                <a:cs typeface="Times New Roman" pitchFamily="18" charset="0"/>
              </a:rPr>
              <a:t>need</a:t>
            </a:r>
            <a:r>
              <a:rPr lang="en-US" sz="9600" dirty="0">
                <a:latin typeface="Times New Roman" pitchFamily="18" charset="0"/>
                <a:cs typeface="Times New Roman" pitchFamily="18" charset="0"/>
              </a:rPr>
              <a:t> for a Stipulative definition is often occasioned by </a:t>
            </a:r>
            <a:r>
              <a:rPr lang="en-US" sz="9600" dirty="0">
                <a:solidFill>
                  <a:srgbClr val="00B0F0"/>
                </a:solidFill>
                <a:latin typeface="Times New Roman" pitchFamily="18" charset="0"/>
                <a:cs typeface="Times New Roman" pitchFamily="18" charset="0"/>
              </a:rPr>
              <a:t>some new phenomenon or development</a:t>
            </a:r>
            <a:r>
              <a:rPr lang="en-US" sz="9600" dirty="0" smtClean="0">
                <a:latin typeface="Times New Roman" pitchFamily="18" charset="0"/>
                <a:cs typeface="Times New Roman" pitchFamily="18" charset="0"/>
              </a:rPr>
              <a:t>.</a:t>
            </a:r>
          </a:p>
          <a:p>
            <a:pPr algn="just">
              <a:buFont typeface="Wingdings" pitchFamily="2" charset="2"/>
              <a:buChar char="§"/>
            </a:pPr>
            <a:r>
              <a:rPr lang="en-US" sz="9600" dirty="0">
                <a:latin typeface="Times New Roman" pitchFamily="18" charset="0"/>
                <a:cs typeface="Times New Roman" pitchFamily="18" charset="0"/>
              </a:rPr>
              <a:t>Because people are continually coming up with new creations, new inventions, new modes of behavior, </a:t>
            </a:r>
            <a:r>
              <a:rPr lang="en-US" sz="9600" dirty="0" smtClean="0">
                <a:latin typeface="Times New Roman" pitchFamily="18" charset="0"/>
                <a:cs typeface="Times New Roman" pitchFamily="18" charset="0"/>
              </a:rPr>
              <a:t>Stipulative </a:t>
            </a:r>
            <a:r>
              <a:rPr lang="en-US" sz="9600" dirty="0">
                <a:latin typeface="Times New Roman" pitchFamily="18" charset="0"/>
                <a:cs typeface="Times New Roman" pitchFamily="18" charset="0"/>
              </a:rPr>
              <a:t>definitions are continually being used to </a:t>
            </a:r>
            <a:r>
              <a:rPr lang="en-US" sz="9600" dirty="0">
                <a:solidFill>
                  <a:srgbClr val="FF0000"/>
                </a:solidFill>
                <a:latin typeface="Times New Roman" pitchFamily="18" charset="0"/>
                <a:cs typeface="Times New Roman" pitchFamily="18" charset="0"/>
              </a:rPr>
              <a:t>introduce names </a:t>
            </a:r>
            <a:r>
              <a:rPr lang="en-US" sz="9600" dirty="0">
                <a:latin typeface="Times New Roman" pitchFamily="18" charset="0"/>
                <a:cs typeface="Times New Roman" pitchFamily="18" charset="0"/>
              </a:rPr>
              <a:t>for these things. </a:t>
            </a:r>
          </a:p>
          <a:p>
            <a:pPr algn="just">
              <a:buFont typeface="Wingdings" pitchFamily="2" charset="2"/>
              <a:buChar char="§"/>
            </a:pPr>
            <a:r>
              <a:rPr lang="en-US" sz="9600" dirty="0">
                <a:latin typeface="Times New Roman" pitchFamily="18" charset="0"/>
                <a:cs typeface="Times New Roman" pitchFamily="18" charset="0"/>
              </a:rPr>
              <a:t>Because a </a:t>
            </a:r>
            <a:r>
              <a:rPr lang="en-US" sz="9600" dirty="0" smtClean="0">
                <a:latin typeface="Times New Roman" pitchFamily="18" charset="0"/>
                <a:cs typeface="Times New Roman" pitchFamily="18" charset="0"/>
              </a:rPr>
              <a:t>Stipulative </a:t>
            </a:r>
            <a:r>
              <a:rPr lang="en-US" sz="9600" dirty="0">
                <a:latin typeface="Times New Roman" pitchFamily="18" charset="0"/>
                <a:cs typeface="Times New Roman" pitchFamily="18" charset="0"/>
              </a:rPr>
              <a:t>definition is a completely arbitrary assignment of a meaning to a word for the first time, there can be no such thing as a "true" or "false</a:t>
            </a:r>
            <a:r>
              <a:rPr lang="en-US" sz="9600" dirty="0" smtClean="0">
                <a:latin typeface="Times New Roman" pitchFamily="18" charset="0"/>
                <a:cs typeface="Times New Roman" pitchFamily="18" charset="0"/>
              </a:rPr>
              <a:t>"</a:t>
            </a:r>
            <a:r>
              <a:rPr lang="en-US" sz="12800" dirty="0" smtClean="0">
                <a:latin typeface="Times New Roman" pitchFamily="18" charset="0"/>
                <a:cs typeface="Times New Roman" pitchFamily="18" charset="0"/>
              </a:rPr>
              <a:t>. </a:t>
            </a:r>
            <a:endParaRPr lang="en-US" sz="12800" dirty="0">
              <a:latin typeface="Times New Roman" pitchFamily="18" charset="0"/>
              <a:cs typeface="Times New Roman" pitchFamily="18" charset="0"/>
            </a:endParaRPr>
          </a:p>
          <a:p>
            <a:pPr algn="just">
              <a:buFont typeface="Wingdings" pitchFamily="2" charset="2"/>
              <a:buChar char="§"/>
            </a:pPr>
            <a:endParaRPr lang="en-US" sz="12800" dirty="0" smtClean="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r>
              <a:rPr lang="en-US" sz="3600" b="1" dirty="0">
                <a:latin typeface="Times New Roman" pitchFamily="18" charset="0"/>
                <a:cs typeface="Times New Roman" pitchFamily="18" charset="0"/>
              </a:rPr>
              <a:t>2. </a:t>
            </a:r>
            <a:r>
              <a:rPr lang="en-US" sz="3600" b="1" dirty="0" smtClean="0">
                <a:latin typeface="Times New Roman" pitchFamily="18" charset="0"/>
                <a:cs typeface="Times New Roman" pitchFamily="18" charset="0"/>
              </a:rPr>
              <a:t>Lexical Definitions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08314"/>
            <a:ext cx="8229600" cy="5421086"/>
          </a:xfrm>
        </p:spPr>
        <p:txBody>
          <a:bodyPr>
            <a:noAutofit/>
          </a:bodyPr>
          <a:lstStyle/>
          <a:p>
            <a:pPr algn="just">
              <a:buFont typeface="Wingdings" pitchFamily="2" charset="2"/>
              <a:buChar char="§"/>
            </a:pPr>
            <a:r>
              <a:rPr lang="en-US" sz="2400" dirty="0">
                <a:latin typeface="Times New Roman" pitchFamily="18" charset="0"/>
                <a:cs typeface="Times New Roman" pitchFamily="18" charset="0"/>
              </a:rPr>
              <a:t>A lexical definition is used </a:t>
            </a:r>
            <a:r>
              <a:rPr lang="en-US" sz="2400" b="1" dirty="0">
                <a:latin typeface="Times New Roman" pitchFamily="18" charset="0"/>
                <a:cs typeface="Times New Roman" pitchFamily="18" charset="0"/>
              </a:rPr>
              <a:t>to report the meaning that a word already has in a language</a:t>
            </a:r>
            <a:r>
              <a:rPr lang="en-US" sz="2400" dirty="0" smtClean="0">
                <a:latin typeface="Times New Roman" pitchFamily="18" charset="0"/>
                <a:cs typeface="Times New Roman" pitchFamily="18" charset="0"/>
              </a:rPr>
              <a:t>.</a:t>
            </a:r>
          </a:p>
          <a:p>
            <a:pPr algn="just">
              <a:buFont typeface="Wingdings" pitchFamily="2" charset="2"/>
              <a:buChar char="§"/>
            </a:pPr>
            <a:r>
              <a:rPr lang="en-US" sz="2400"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Dictionary definitions </a:t>
            </a:r>
            <a:r>
              <a:rPr lang="en-US" sz="2400" dirty="0">
                <a:latin typeface="Times New Roman" pitchFamily="18" charset="0"/>
                <a:cs typeface="Times New Roman" pitchFamily="18" charset="0"/>
              </a:rPr>
              <a:t>are all instances of lexical definitions. </a:t>
            </a:r>
            <a:endParaRPr lang="en-US" sz="2400" dirty="0" smtClean="0">
              <a:latin typeface="Times New Roman" pitchFamily="18" charset="0"/>
              <a:cs typeface="Times New Roman" pitchFamily="18" charset="0"/>
            </a:endParaRPr>
          </a:p>
          <a:p>
            <a:pPr algn="just">
              <a:buFont typeface="Wingdings" pitchFamily="2" charset="2"/>
              <a:buChar char="§"/>
            </a:pPr>
            <a:r>
              <a:rPr lang="en-US" sz="2800" dirty="0" smtClean="0">
                <a:latin typeface="Times New Roman" pitchFamily="18" charset="0"/>
                <a:cs typeface="Times New Roman" pitchFamily="18" charset="0"/>
              </a:rPr>
              <a:t>Thus</a:t>
            </a:r>
            <a:r>
              <a:rPr lang="en-US" sz="2800" dirty="0">
                <a:latin typeface="Times New Roman" pitchFamily="18" charset="0"/>
                <a:cs typeface="Times New Roman" pitchFamily="18" charset="0"/>
              </a:rPr>
              <a:t>, in contrast with a </a:t>
            </a:r>
            <a:r>
              <a:rPr lang="en-US" sz="2800" dirty="0" smtClean="0">
                <a:latin typeface="Times New Roman" pitchFamily="18" charset="0"/>
                <a:cs typeface="Times New Roman" pitchFamily="18" charset="0"/>
              </a:rPr>
              <a:t>Stipulative definition, lexical </a:t>
            </a:r>
            <a:r>
              <a:rPr lang="en-US" sz="2800" dirty="0">
                <a:latin typeface="Times New Roman" pitchFamily="18" charset="0"/>
                <a:cs typeface="Times New Roman" pitchFamily="18" charset="0"/>
              </a:rPr>
              <a:t>definition may be </a:t>
            </a:r>
            <a:r>
              <a:rPr lang="en-US" sz="2800" b="1" dirty="0">
                <a:latin typeface="Times New Roman" pitchFamily="18" charset="0"/>
                <a:cs typeface="Times New Roman" pitchFamily="18" charset="0"/>
              </a:rPr>
              <a:t>true or false </a:t>
            </a:r>
            <a:r>
              <a:rPr lang="en-US" sz="2800" dirty="0">
                <a:latin typeface="Times New Roman" pitchFamily="18" charset="0"/>
                <a:cs typeface="Times New Roman" pitchFamily="18" charset="0"/>
              </a:rPr>
              <a:t>depending on whether it </a:t>
            </a:r>
            <a:r>
              <a:rPr lang="en-US" sz="2800" dirty="0" smtClean="0">
                <a:latin typeface="Times New Roman" pitchFamily="18" charset="0"/>
                <a:cs typeface="Times New Roman" pitchFamily="18" charset="0"/>
              </a:rPr>
              <a:t>does/not </a:t>
            </a:r>
            <a:r>
              <a:rPr lang="en-US" sz="2800" dirty="0">
                <a:latin typeface="Times New Roman" pitchFamily="18" charset="0"/>
                <a:cs typeface="Times New Roman" pitchFamily="18" charset="0"/>
              </a:rPr>
              <a:t>report the way a word is actually used</a:t>
            </a:r>
            <a:r>
              <a:rPr lang="en-US" sz="2800" dirty="0" smtClean="0">
                <a:latin typeface="Times New Roman" pitchFamily="18" charset="0"/>
                <a:cs typeface="Times New Roman" pitchFamily="18" charset="0"/>
              </a:rPr>
              <a:t>.</a:t>
            </a:r>
          </a:p>
          <a:p>
            <a:pPr algn="just">
              <a:buFont typeface="Wingdings" pitchFamily="2" charset="2"/>
              <a:buChar char="§"/>
            </a:pPr>
            <a:r>
              <a:rPr lang="en-US" sz="2800" dirty="0" smtClean="0">
                <a:latin typeface="Times New Roman" pitchFamily="18" charset="0"/>
                <a:cs typeface="Times New Roman" pitchFamily="18" charset="0"/>
              </a:rPr>
              <a:t>It is to </a:t>
            </a:r>
            <a:r>
              <a:rPr lang="en-US" sz="2800" b="1" dirty="0" smtClean="0">
                <a:latin typeface="Times New Roman" pitchFamily="18" charset="0"/>
                <a:cs typeface="Times New Roman" pitchFamily="18" charset="0"/>
              </a:rPr>
              <a:t>eliminate</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ambiguity of words or terms.</a:t>
            </a:r>
          </a:p>
          <a:p>
            <a:pPr algn="just">
              <a:buFont typeface="Wingdings" pitchFamily="2" charset="2"/>
              <a:buChar char="§"/>
            </a:pPr>
            <a:r>
              <a:rPr lang="en-US" sz="2800" dirty="0">
                <a:latin typeface="Times New Roman" pitchFamily="18" charset="0"/>
                <a:cs typeface="Times New Roman" pitchFamily="18" charset="0"/>
              </a:rPr>
              <a:t>A word is ambiguous, when it can be interpreted as having two or more clearly distinct meanings in a given context</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buFont typeface="Wingdings" pitchFamily="2" charset="2"/>
              <a:buChar char="§"/>
            </a:pPr>
            <a:r>
              <a:rPr lang="en-US" sz="2800" dirty="0">
                <a:latin typeface="Times New Roman" pitchFamily="18" charset="0"/>
                <a:cs typeface="Times New Roman" pitchFamily="18" charset="0"/>
              </a:rPr>
              <a:t>Some words that are subject to ambiguous usage are "light" "bank", "sound," “right," and "race." </a:t>
            </a:r>
          </a:p>
          <a:p>
            <a:pPr algn="just">
              <a:buFont typeface="Wingdings" pitchFamily="2" charset="2"/>
              <a:buChar char="§"/>
            </a:pPr>
            <a:endParaRPr lang="en-US" dirty="0" smtClean="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3. Precising </a:t>
            </a:r>
            <a:r>
              <a:rPr lang="en-US" sz="36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The purpose of a précising definition is </a:t>
            </a:r>
            <a:r>
              <a:rPr lang="en-US" dirty="0">
                <a:solidFill>
                  <a:srgbClr val="00B0F0"/>
                </a:solidFill>
                <a:latin typeface="Times New Roman" pitchFamily="18" charset="0"/>
                <a:cs typeface="Times New Roman" pitchFamily="18" charset="0"/>
              </a:rPr>
              <a:t>to reduce the vagueness of a word</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Once </a:t>
            </a:r>
            <a:r>
              <a:rPr lang="en-US" dirty="0">
                <a:latin typeface="Times New Roman" pitchFamily="18" charset="0"/>
                <a:cs typeface="Times New Roman" pitchFamily="18" charset="0"/>
              </a:rPr>
              <a:t>the vagueness has been reduced, one </a:t>
            </a:r>
            <a:r>
              <a:rPr lang="en-US" b="1" dirty="0">
                <a:latin typeface="Times New Roman" pitchFamily="18" charset="0"/>
                <a:cs typeface="Times New Roman" pitchFamily="18" charset="0"/>
              </a:rPr>
              <a:t>can reach a decision as to the applicability of the word to a specific situation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definition “‘</a:t>
            </a:r>
            <a:r>
              <a:rPr lang="en-US" b="1" dirty="0">
                <a:latin typeface="Times New Roman" pitchFamily="18" charset="0"/>
                <a:cs typeface="Times New Roman" pitchFamily="18" charset="0"/>
              </a:rPr>
              <a:t>poor</a:t>
            </a:r>
            <a:r>
              <a:rPr lang="en-US" dirty="0">
                <a:latin typeface="Times New Roman" pitchFamily="18" charset="0"/>
                <a:cs typeface="Times New Roman" pitchFamily="18" charset="0"/>
              </a:rPr>
              <a:t>’ means having an annual income of less than $20,000" is an example of a précising definition. </a:t>
            </a:r>
            <a:endParaRPr lang="en-US"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A précising definition differs from a </a:t>
            </a:r>
            <a:r>
              <a:rPr lang="en-US" dirty="0" smtClean="0">
                <a:latin typeface="Times New Roman" pitchFamily="18" charset="0"/>
                <a:cs typeface="Times New Roman" pitchFamily="18" charset="0"/>
              </a:rPr>
              <a:t>Stipulative </a:t>
            </a:r>
            <a:r>
              <a:rPr lang="en-US" dirty="0">
                <a:latin typeface="Times New Roman" pitchFamily="18" charset="0"/>
                <a:cs typeface="Times New Roman" pitchFamily="18" charset="0"/>
              </a:rPr>
              <a:t>definition in that the latter involves a </a:t>
            </a:r>
            <a:r>
              <a:rPr lang="en-US" b="1" dirty="0">
                <a:latin typeface="Times New Roman" pitchFamily="18" charset="0"/>
                <a:cs typeface="Times New Roman" pitchFamily="18" charset="0"/>
              </a:rPr>
              <a:t>purely arbitrary assignment of meaning</a:t>
            </a:r>
            <a:r>
              <a:rPr lang="en-US" dirty="0">
                <a:latin typeface="Times New Roman" pitchFamily="18" charset="0"/>
                <a:cs typeface="Times New Roman" pitchFamily="18" charset="0"/>
              </a:rPr>
              <a:t>, whereas the assignment of meaning in a précising definition is </a:t>
            </a:r>
            <a:r>
              <a:rPr lang="en-US" b="1" dirty="0">
                <a:latin typeface="Times New Roman" pitchFamily="18" charset="0"/>
                <a:cs typeface="Times New Roman" pitchFamily="18" charset="0"/>
              </a:rPr>
              <a:t>not at all arbitrary</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4. Theoretical </a:t>
            </a:r>
            <a:r>
              <a:rPr lang="en-US" sz="36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normAutofit fontScale="85000" lnSpcReduction="10000"/>
          </a:bodyPr>
          <a:lstStyle/>
          <a:p>
            <a:pPr algn="just">
              <a:buFont typeface="Wingdings" pitchFamily="2" charset="2"/>
              <a:buChar char="§"/>
            </a:pPr>
            <a:r>
              <a:rPr lang="en-US" dirty="0">
                <a:latin typeface="Times New Roman" pitchFamily="18" charset="0"/>
                <a:cs typeface="Times New Roman" pitchFamily="18" charset="0"/>
              </a:rPr>
              <a:t>A theoretical definition </a:t>
            </a:r>
            <a:r>
              <a:rPr lang="en-US" dirty="0">
                <a:solidFill>
                  <a:srgbClr val="FF0000"/>
                </a:solidFill>
                <a:latin typeface="Times New Roman" pitchFamily="18" charset="0"/>
                <a:cs typeface="Times New Roman" pitchFamily="18" charset="0"/>
              </a:rPr>
              <a:t>provides a theoretical picture or characterization of the entity </a:t>
            </a:r>
            <a:r>
              <a:rPr lang="en-US" dirty="0">
                <a:latin typeface="Times New Roman" pitchFamily="18" charset="0"/>
                <a:cs typeface="Times New Roman" pitchFamily="18" charset="0"/>
              </a:rPr>
              <a:t>or </a:t>
            </a:r>
            <a:r>
              <a:rPr lang="en-US" dirty="0" smtClean="0">
                <a:latin typeface="Times New Roman" pitchFamily="18" charset="0"/>
                <a:cs typeface="Times New Roman" pitchFamily="18" charset="0"/>
              </a:rPr>
              <a:t>entities </a:t>
            </a:r>
            <a:r>
              <a:rPr lang="en-US" dirty="0">
                <a:latin typeface="Times New Roman" pitchFamily="18" charset="0"/>
                <a:cs typeface="Times New Roman" pitchFamily="18" charset="0"/>
              </a:rPr>
              <a:t>denoted by the definiendum</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It </a:t>
            </a:r>
            <a:r>
              <a:rPr lang="en-US" dirty="0">
                <a:latin typeface="Times New Roman" pitchFamily="18" charset="0"/>
                <a:cs typeface="Times New Roman" pitchFamily="18" charset="0"/>
              </a:rPr>
              <a:t>provides a way of viewing or conceiving these entities that suggests </a:t>
            </a:r>
            <a:r>
              <a:rPr lang="en-US" dirty="0">
                <a:solidFill>
                  <a:srgbClr val="FF0000"/>
                </a:solidFill>
                <a:latin typeface="Times New Roman" pitchFamily="18" charset="0"/>
                <a:cs typeface="Times New Roman" pitchFamily="18" charset="0"/>
              </a:rPr>
              <a:t>deductive </a:t>
            </a:r>
            <a:r>
              <a:rPr lang="en-US" dirty="0" smtClean="0">
                <a:solidFill>
                  <a:srgbClr val="FF0000"/>
                </a:solidFill>
                <a:latin typeface="Times New Roman" pitchFamily="18" charset="0"/>
                <a:cs typeface="Times New Roman" pitchFamily="18" charset="0"/>
              </a:rPr>
              <a:t>consequences</a:t>
            </a:r>
            <a:r>
              <a:rPr lang="en-US" dirty="0" smtClean="0">
                <a:latin typeface="Times New Roman" pitchFamily="18" charset="0"/>
                <a:cs typeface="Times New Roman" pitchFamily="18" charset="0"/>
              </a:rPr>
              <a:t>, further </a:t>
            </a:r>
            <a:r>
              <a:rPr lang="en-US" dirty="0">
                <a:latin typeface="Times New Roman" pitchFamily="18" charset="0"/>
                <a:cs typeface="Times New Roman" pitchFamily="18" charset="0"/>
              </a:rPr>
              <a:t>investigation (</a:t>
            </a:r>
            <a:r>
              <a:rPr lang="en-US" dirty="0" smtClean="0">
                <a:latin typeface="Times New Roman" pitchFamily="18" charset="0"/>
                <a:cs typeface="Times New Roman" pitchFamily="18" charset="0"/>
              </a:rPr>
              <a:t>experimentation), that </a:t>
            </a:r>
            <a:r>
              <a:rPr lang="en-US" dirty="0">
                <a:latin typeface="Times New Roman" pitchFamily="18" charset="0"/>
                <a:cs typeface="Times New Roman" pitchFamily="18" charset="0"/>
              </a:rPr>
              <a:t>would be entailed by the acceptance of a theory governing these entities. </a:t>
            </a:r>
            <a:endParaRPr lang="en-US"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Many terms in philosophy such as ‘’substance," "form," "cause," "change,"" idea," "good," "mind," and "God", have been given theoretical definitions. </a:t>
            </a:r>
          </a:p>
          <a:p>
            <a:pPr algn="just">
              <a:buFont typeface="Wingdings" pitchFamily="2" charset="2"/>
              <a:buChar char="§"/>
            </a:pPr>
            <a:r>
              <a:rPr lang="en-US" dirty="0">
                <a:latin typeface="Times New Roman" pitchFamily="18" charset="0"/>
                <a:cs typeface="Times New Roman" pitchFamily="18" charset="0"/>
              </a:rPr>
              <a:t>Like </a:t>
            </a:r>
            <a:r>
              <a:rPr lang="en-US" dirty="0" smtClean="0">
                <a:latin typeface="Times New Roman" pitchFamily="18" charset="0"/>
                <a:cs typeface="Times New Roman" pitchFamily="18" charset="0"/>
              </a:rPr>
              <a:t>Stipulative </a:t>
            </a:r>
            <a:r>
              <a:rPr lang="en-US" dirty="0">
                <a:latin typeface="Times New Roman" pitchFamily="18" charset="0"/>
                <a:cs typeface="Times New Roman" pitchFamily="18" charset="0"/>
              </a:rPr>
              <a:t>definitions, theoretical definitions are </a:t>
            </a:r>
            <a:r>
              <a:rPr lang="en-US" b="1" dirty="0">
                <a:latin typeface="Times New Roman" pitchFamily="18" charset="0"/>
                <a:cs typeface="Times New Roman" pitchFamily="18" charset="0"/>
              </a:rPr>
              <a:t>neither true nor false</a:t>
            </a:r>
            <a:r>
              <a:rPr lang="en-US" dirty="0">
                <a:latin typeface="Times New Roman" pitchFamily="18" charset="0"/>
                <a:cs typeface="Times New Roman" pitchFamily="18" charset="0"/>
              </a:rPr>
              <a:t>, strictly speaking.. </a:t>
            </a:r>
          </a:p>
          <a:p>
            <a:pPr algn="just">
              <a:buFont typeface="Wingdings" pitchFamily="2" charset="2"/>
              <a:buChar char="§"/>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a:latin typeface="Times New Roman" pitchFamily="18" charset="0"/>
                <a:cs typeface="Times New Roman" pitchFamily="18" charset="0"/>
              </a:rPr>
              <a:t>5. Persuasive </a:t>
            </a:r>
            <a:r>
              <a:rPr lang="en-US" sz="36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56904"/>
            <a:ext cx="8229600" cy="5496296"/>
          </a:xfrm>
        </p:spPr>
        <p:txBody>
          <a:bodyPr>
            <a:normAutofit fontScale="77500" lnSpcReduction="20000"/>
          </a:bodyPr>
          <a:lstStyle/>
          <a:p>
            <a:pPr algn="just">
              <a:buFont typeface="Wingdings" pitchFamily="2" charset="2"/>
              <a:buChar char="§"/>
            </a:pP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purpose is </a:t>
            </a:r>
            <a:r>
              <a:rPr lang="en-US" dirty="0">
                <a:latin typeface="Times New Roman" pitchFamily="18" charset="0"/>
                <a:cs typeface="Times New Roman" pitchFamily="18" charset="0"/>
              </a:rPr>
              <a:t>to </a:t>
            </a:r>
            <a:r>
              <a:rPr lang="en-US" dirty="0" smtClean="0">
                <a:latin typeface="Times New Roman" pitchFamily="18" charset="0"/>
                <a:cs typeface="Times New Roman" pitchFamily="18" charset="0"/>
              </a:rPr>
              <a:t>produce </a:t>
            </a:r>
            <a:r>
              <a:rPr lang="en-US" dirty="0">
                <a:latin typeface="Times New Roman" pitchFamily="18" charset="0"/>
                <a:cs typeface="Times New Roman" pitchFamily="18" charset="0"/>
              </a:rPr>
              <a:t>a favorable or unfavorable attitude toward what is denoted by the </a:t>
            </a:r>
            <a:r>
              <a:rPr lang="en-US" dirty="0" err="1" smtClean="0">
                <a:latin typeface="Times New Roman" pitchFamily="18" charset="0"/>
                <a:cs typeface="Times New Roman" pitchFamily="18" charset="0"/>
              </a:rPr>
              <a:t>definiendum</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backed by the rhetorical motive.</a:t>
            </a:r>
            <a:r>
              <a:rPr lang="en-US" dirty="0" smtClean="0"/>
              <a:t> </a:t>
            </a:r>
          </a:p>
          <a:p>
            <a:pPr lvl="1" algn="just">
              <a:buFont typeface="Wingdings" pitchFamily="2" charset="2"/>
              <a:buChar char="Ø"/>
            </a:pPr>
            <a:r>
              <a:rPr lang="en-US" sz="3600" dirty="0" smtClean="0"/>
              <a:t>"</a:t>
            </a:r>
            <a:r>
              <a:rPr lang="en-US" sz="3600" i="1" dirty="0" smtClean="0"/>
              <a:t>Abortion" means the </a:t>
            </a:r>
            <a:r>
              <a:rPr lang="en-US" sz="3600" i="1" dirty="0" smtClean="0">
                <a:solidFill>
                  <a:srgbClr val="FF0000"/>
                </a:solidFill>
              </a:rPr>
              <a:t>ruthless murdering of innocent human beings</a:t>
            </a:r>
            <a:r>
              <a:rPr lang="en-US" sz="3600" i="1" dirty="0" smtClean="0"/>
              <a:t>. </a:t>
            </a:r>
            <a:endParaRPr lang="en-US" sz="3600" dirty="0"/>
          </a:p>
          <a:p>
            <a:pPr lvl="1" algn="just">
              <a:buFont typeface="Wingdings" pitchFamily="2" charset="2"/>
              <a:buChar char="Ø"/>
            </a:pPr>
            <a:r>
              <a:rPr lang="en-US" sz="3600" i="1" dirty="0" smtClean="0"/>
              <a:t>"Abortion" means a </a:t>
            </a:r>
            <a:r>
              <a:rPr lang="en-US" sz="3600" i="1" dirty="0" smtClean="0">
                <a:solidFill>
                  <a:srgbClr val="00B0F0"/>
                </a:solidFill>
              </a:rPr>
              <a:t>safe and established surgical procedure whereby a woman is relieved of an unwanted burden</a:t>
            </a:r>
            <a:r>
              <a:rPr lang="en-US" sz="3600" i="1" dirty="0" smtClean="0"/>
              <a:t>. </a:t>
            </a:r>
            <a:endParaRPr lang="en-US" sz="3600" dirty="0" smtClean="0"/>
          </a:p>
          <a:p>
            <a:pPr algn="just">
              <a:buFont typeface="Wingdings" pitchFamily="2" charset="2"/>
              <a:buChar char="§"/>
            </a:pP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objective is </a:t>
            </a:r>
            <a:r>
              <a:rPr lang="en-US" dirty="0">
                <a:latin typeface="Times New Roman" pitchFamily="18" charset="0"/>
                <a:cs typeface="Times New Roman" pitchFamily="18" charset="0"/>
              </a:rPr>
              <a:t>to influence the attitudes of the reader or listener; thus, such definitions may be used with considerable </a:t>
            </a:r>
            <a:r>
              <a:rPr lang="en-US" b="1" dirty="0">
                <a:latin typeface="Times New Roman" pitchFamily="18" charset="0"/>
                <a:cs typeface="Times New Roman" pitchFamily="18" charset="0"/>
              </a:rPr>
              <a:t>effectiveness in political speeches and editorial columns. </a:t>
            </a:r>
          </a:p>
          <a:p>
            <a:pPr algn="just">
              <a:buFont typeface="Wingdings" pitchFamily="2" charset="2"/>
              <a:buChar char="§"/>
            </a:pPr>
            <a:r>
              <a:rPr lang="en-US" dirty="0">
                <a:latin typeface="Times New Roman" pitchFamily="18" charset="0"/>
                <a:cs typeface="Times New Roman" pitchFamily="18" charset="0"/>
              </a:rPr>
              <a:t>While persuasive definitions may, like lexical definitions, be </a:t>
            </a:r>
            <a:r>
              <a:rPr lang="en-US" b="1" dirty="0">
                <a:latin typeface="Times New Roman" pitchFamily="18" charset="0"/>
                <a:cs typeface="Times New Roman" pitchFamily="18" charset="0"/>
              </a:rPr>
              <a:t>evaluated as either true or false, </a:t>
            </a:r>
            <a:r>
              <a:rPr lang="en-US" dirty="0">
                <a:latin typeface="Times New Roman" pitchFamily="18" charset="0"/>
                <a:cs typeface="Times New Roman" pitchFamily="18" charset="0"/>
              </a:rPr>
              <a:t>the primary issue is neither truth nor falsity but the effectiveness of such definitions as </a:t>
            </a:r>
            <a:r>
              <a:rPr lang="en-US" b="1" dirty="0">
                <a:latin typeface="Times New Roman" pitchFamily="18" charset="0"/>
                <a:cs typeface="Times New Roman" pitchFamily="18" charset="0"/>
              </a:rPr>
              <a:t>instruments of persuasion. </a:t>
            </a:r>
            <a:endParaRPr lang="en-US" b="1" dirty="0" smtClean="0">
              <a:latin typeface="Times New Roman" pitchFamily="18" charset="0"/>
              <a:cs typeface="Times New Roman" pitchFamily="18" charset="0"/>
            </a:endParaRPr>
          </a:p>
          <a:p>
            <a:pPr algn="just">
              <a:buFont typeface="Wingdings" pitchFamily="2" charset="2"/>
              <a:buChar char="§"/>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85000" lnSpcReduction="20000"/>
          </a:bodyPr>
          <a:lstStyle/>
          <a:p>
            <a:r>
              <a:rPr lang="en-US" b="1" dirty="0"/>
              <a:t>Chomsky</a:t>
            </a:r>
            <a:r>
              <a:rPr lang="en-US" dirty="0"/>
              <a:t> </a:t>
            </a:r>
            <a:r>
              <a:rPr lang="en-US" dirty="0" smtClean="0"/>
              <a:t>begins </a:t>
            </a:r>
            <a:r>
              <a:rPr lang="en-US" dirty="0"/>
              <a:t>with t</a:t>
            </a:r>
            <a:r>
              <a:rPr lang="en-US" dirty="0" smtClean="0"/>
              <a:t>he </a:t>
            </a:r>
            <a:r>
              <a:rPr lang="en-US" dirty="0"/>
              <a:t>study of </a:t>
            </a:r>
            <a:r>
              <a:rPr lang="en-US" b="1" dirty="0"/>
              <a:t>people's internal language </a:t>
            </a:r>
            <a:r>
              <a:rPr lang="en-US" dirty="0" smtClean="0"/>
              <a:t>("I-languages"), which </a:t>
            </a:r>
            <a:r>
              <a:rPr lang="en-US" dirty="0"/>
              <a:t>are based upon </a:t>
            </a:r>
            <a:r>
              <a:rPr lang="en-US" b="1" dirty="0"/>
              <a:t>certain </a:t>
            </a:r>
            <a:r>
              <a:rPr lang="en-US" b="1" dirty="0" smtClean="0"/>
              <a:t>rules</a:t>
            </a:r>
            <a:r>
              <a:rPr lang="en-US" dirty="0" smtClean="0"/>
              <a:t>: </a:t>
            </a:r>
          </a:p>
          <a:p>
            <a:pPr lvl="1">
              <a:buFont typeface="Wingdings" pitchFamily="2" charset="2"/>
              <a:buChar char="v"/>
            </a:pPr>
            <a:r>
              <a:rPr lang="en-US" dirty="0" smtClean="0"/>
              <a:t>That </a:t>
            </a:r>
            <a:r>
              <a:rPr lang="en-US" dirty="0"/>
              <a:t>generate grammars, </a:t>
            </a:r>
            <a:endParaRPr lang="en-US" dirty="0" smtClean="0"/>
          </a:p>
          <a:p>
            <a:pPr lvl="1">
              <a:buFont typeface="Wingdings" pitchFamily="2" charset="2"/>
              <a:buChar char="v"/>
            </a:pPr>
            <a:r>
              <a:rPr lang="en-US" dirty="0" smtClean="0"/>
              <a:t>Which supported </a:t>
            </a:r>
            <a:r>
              <a:rPr lang="en-US" dirty="0"/>
              <a:t>in part by the conviction that there is no clear, general and principled difference between one language and the next, and </a:t>
            </a:r>
            <a:endParaRPr lang="en-US" dirty="0" smtClean="0"/>
          </a:p>
          <a:p>
            <a:pPr lvl="1">
              <a:buFont typeface="Wingdings" pitchFamily="2" charset="2"/>
              <a:buChar char="v"/>
            </a:pPr>
            <a:r>
              <a:rPr lang="en-US" dirty="0" smtClean="0"/>
              <a:t>Which </a:t>
            </a:r>
            <a:r>
              <a:rPr lang="en-US" dirty="0"/>
              <a:t>may apply across the field of all languages. </a:t>
            </a:r>
            <a:endParaRPr lang="en-US" dirty="0" smtClean="0"/>
          </a:p>
          <a:p>
            <a:r>
              <a:rPr lang="en-US" b="1" dirty="0"/>
              <a:t>Chomsky</a:t>
            </a:r>
            <a:r>
              <a:rPr lang="en-US" dirty="0"/>
              <a:t> </a:t>
            </a:r>
            <a:r>
              <a:rPr lang="en-US" dirty="0" smtClean="0"/>
              <a:t>attempts</a:t>
            </a:r>
            <a:r>
              <a:rPr lang="en-US" dirty="0"/>
              <a:t> </a:t>
            </a:r>
            <a:r>
              <a:rPr lang="en-US" dirty="0" smtClean="0"/>
              <a:t>to labels </a:t>
            </a:r>
            <a:r>
              <a:rPr lang="en-US" b="1" dirty="0"/>
              <a:t>"</a:t>
            </a:r>
            <a:r>
              <a:rPr lang="en-US" b="1" dirty="0" smtClean="0"/>
              <a:t>E-languages“ </a:t>
            </a:r>
            <a:r>
              <a:rPr lang="en-US" dirty="0" smtClean="0"/>
              <a:t>to </a:t>
            </a:r>
            <a:r>
              <a:rPr lang="en-US" dirty="0"/>
              <a:t>explain a language as usage within a specific speech community with a specific set of well-formed utterances in mind. </a:t>
            </a:r>
          </a:p>
          <a:p>
            <a:r>
              <a:rPr lang="en-US" b="1" dirty="0"/>
              <a:t>Translation </a:t>
            </a:r>
            <a:r>
              <a:rPr lang="en-US" dirty="0"/>
              <a:t>and</a:t>
            </a:r>
            <a:r>
              <a:rPr lang="en-US" b="1" dirty="0"/>
              <a:t> interpretation </a:t>
            </a:r>
            <a:r>
              <a:rPr lang="en-US" dirty="0"/>
              <a:t>present other problems to philosophers of language. </a:t>
            </a:r>
            <a:endParaRPr lang="en-US" dirty="0" smtClean="0"/>
          </a:p>
          <a:p>
            <a:r>
              <a:rPr lang="en-US" dirty="0" smtClean="0"/>
              <a:t>The </a:t>
            </a:r>
            <a:r>
              <a:rPr lang="en-US" dirty="0"/>
              <a:t>resulting view is called </a:t>
            </a:r>
            <a:r>
              <a:rPr lang="en-US" b="1" dirty="0"/>
              <a:t>Semantic Holism</a:t>
            </a:r>
            <a:r>
              <a:rPr lang="en-US" dirty="0" smtClean="0"/>
              <a:t>, </a:t>
            </a:r>
            <a:r>
              <a:rPr lang="en-US" dirty="0"/>
              <a:t>which holds that </a:t>
            </a:r>
            <a:r>
              <a:rPr lang="en-US" b="1" dirty="0"/>
              <a:t>meaning</a:t>
            </a:r>
            <a:r>
              <a:rPr lang="en-US" dirty="0"/>
              <a:t> is not something that is associated with a single word or sentence, but can only be attributed to a whole language (if at all)</a:t>
            </a:r>
          </a:p>
        </p:txBody>
      </p:sp>
    </p:spTree>
    <p:extLst>
      <p:ext uri="{BB962C8B-B14F-4D97-AF65-F5344CB8AC3E}">
        <p14:creationId xmlns:p14="http://schemas.microsoft.com/office/powerpoint/2010/main" val="16546668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2.4 Definitional </a:t>
            </a:r>
            <a:r>
              <a:rPr lang="en-US" sz="3600" b="1" dirty="0" smtClean="0">
                <a:latin typeface="Times New Roman" pitchFamily="18" charset="0"/>
                <a:cs typeface="Times New Roman" pitchFamily="18" charset="0"/>
              </a:rPr>
              <a:t>Techniques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marL="514350" indent="-514350">
              <a:buAutoNum type="arabicPeriod"/>
            </a:pPr>
            <a:r>
              <a:rPr lang="en-US" b="1" dirty="0" smtClean="0">
                <a:latin typeface="Times New Roman" pitchFamily="18" charset="0"/>
                <a:cs typeface="Times New Roman" pitchFamily="18" charset="0"/>
              </a:rPr>
              <a:t>Extensional </a:t>
            </a:r>
            <a:r>
              <a:rPr lang="en-US" b="1" dirty="0">
                <a:latin typeface="Times New Roman" pitchFamily="18" charset="0"/>
                <a:cs typeface="Times New Roman" pitchFamily="18" charset="0"/>
              </a:rPr>
              <a:t>(Denotative) D</a:t>
            </a:r>
            <a:r>
              <a:rPr lang="en-US" b="1" dirty="0" smtClean="0">
                <a:latin typeface="Times New Roman" pitchFamily="18" charset="0"/>
                <a:cs typeface="Times New Roman" pitchFamily="18" charset="0"/>
              </a:rPr>
              <a:t>efinitions</a:t>
            </a:r>
          </a:p>
          <a:p>
            <a:pPr marL="514350" indent="-514350" algn="just">
              <a:buFont typeface="Wingdings" pitchFamily="2" charset="2"/>
              <a:buChar char="§"/>
            </a:pPr>
            <a:r>
              <a:rPr lang="en-US" dirty="0" smtClean="0">
                <a:latin typeface="Times New Roman" pitchFamily="18" charset="0"/>
                <a:cs typeface="Times New Roman" pitchFamily="18" charset="0"/>
              </a:rPr>
              <a:t>Assigns </a:t>
            </a:r>
            <a:r>
              <a:rPr lang="en-US" dirty="0">
                <a:latin typeface="Times New Roman" pitchFamily="18" charset="0"/>
                <a:cs typeface="Times New Roman" pitchFamily="18" charset="0"/>
              </a:rPr>
              <a:t>a meaning to a term by</a:t>
            </a:r>
            <a:r>
              <a:rPr lang="en-US" dirty="0">
                <a:solidFill>
                  <a:srgbClr val="FF0000"/>
                </a:solidFill>
                <a:latin typeface="Times New Roman" pitchFamily="18" charset="0"/>
                <a:cs typeface="Times New Roman" pitchFamily="18" charset="0"/>
              </a:rPr>
              <a:t> indicating the members of the class </a:t>
            </a:r>
            <a:r>
              <a:rPr lang="en-US" dirty="0">
                <a:latin typeface="Times New Roman" pitchFamily="18" charset="0"/>
                <a:cs typeface="Times New Roman" pitchFamily="18" charset="0"/>
              </a:rPr>
              <a:t>that the definiendum denotes. </a:t>
            </a:r>
            <a:endParaRPr lang="en-US" dirty="0" smtClean="0">
              <a:latin typeface="Times New Roman" pitchFamily="18" charset="0"/>
              <a:cs typeface="Times New Roman" pitchFamily="18" charset="0"/>
            </a:endParaRPr>
          </a:p>
          <a:p>
            <a:pPr marL="514350" indent="-514350" algn="just">
              <a:buFont typeface="Wingdings" pitchFamily="2" charset="2"/>
              <a:buChar char="§"/>
            </a:pPr>
            <a:r>
              <a:rPr lang="en-US" dirty="0" smtClean="0">
                <a:latin typeface="Times New Roman" pitchFamily="18" charset="0"/>
                <a:cs typeface="Times New Roman" pitchFamily="18" charset="0"/>
              </a:rPr>
              <a:t>There are </a:t>
            </a:r>
            <a:r>
              <a:rPr lang="en-US" dirty="0" smtClean="0">
                <a:solidFill>
                  <a:srgbClr val="FF0000"/>
                </a:solidFill>
                <a:latin typeface="Times New Roman" pitchFamily="18" charset="0"/>
                <a:cs typeface="Times New Roman" pitchFamily="18" charset="0"/>
              </a:rPr>
              <a:t>three </a:t>
            </a:r>
            <a:r>
              <a:rPr lang="en-US" dirty="0">
                <a:solidFill>
                  <a:srgbClr val="FF0000"/>
                </a:solidFill>
                <a:latin typeface="Times New Roman" pitchFamily="18" charset="0"/>
                <a:cs typeface="Times New Roman" pitchFamily="18" charset="0"/>
              </a:rPr>
              <a:t>ways of indicating </a:t>
            </a:r>
            <a:r>
              <a:rPr lang="en-US" dirty="0">
                <a:latin typeface="Times New Roman" pitchFamily="18" charset="0"/>
                <a:cs typeface="Times New Roman" pitchFamily="18" charset="0"/>
              </a:rPr>
              <a:t>the members of a </a:t>
            </a:r>
            <a:r>
              <a:rPr lang="en-US" dirty="0" smtClean="0">
                <a:latin typeface="Times New Roman" pitchFamily="18" charset="0"/>
                <a:cs typeface="Times New Roman" pitchFamily="18" charset="0"/>
              </a:rPr>
              <a:t>class:</a:t>
            </a:r>
            <a:r>
              <a:rPr lang="en-US" dirty="0" smtClean="0">
                <a:solidFill>
                  <a:srgbClr val="FF0000"/>
                </a:solidFill>
                <a:latin typeface="Times New Roman" pitchFamily="18" charset="0"/>
                <a:cs typeface="Times New Roman" pitchFamily="18" charset="0"/>
              </a:rPr>
              <a:t> </a:t>
            </a:r>
          </a:p>
          <a:p>
            <a:pPr marL="914400" lvl="1" indent="-514350" algn="just">
              <a:buFont typeface="Wingdings" pitchFamily="2" charset="2"/>
              <a:buChar char="q"/>
            </a:pPr>
            <a:r>
              <a:rPr lang="en-US" b="1" dirty="0" smtClean="0">
                <a:latin typeface="Times New Roman" pitchFamily="18" charset="0"/>
                <a:cs typeface="Times New Roman" pitchFamily="18" charset="0"/>
              </a:rPr>
              <a:t>Pointing</a:t>
            </a:r>
            <a:r>
              <a:rPr lang="en-US" dirty="0" smtClean="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to </a:t>
            </a:r>
            <a:r>
              <a:rPr lang="en-US" dirty="0" smtClean="0">
                <a:latin typeface="Times New Roman" pitchFamily="18" charset="0"/>
                <a:cs typeface="Times New Roman" pitchFamily="18" charset="0"/>
              </a:rPr>
              <a:t>them (demonstrative </a:t>
            </a:r>
            <a:r>
              <a:rPr lang="en-US" dirty="0">
                <a:latin typeface="Times New Roman" pitchFamily="18" charset="0"/>
                <a:cs typeface="Times New Roman" pitchFamily="18" charset="0"/>
              </a:rPr>
              <a:t>or </a:t>
            </a:r>
            <a:r>
              <a:rPr lang="en-US" dirty="0" smtClean="0">
                <a:latin typeface="Times New Roman" pitchFamily="18" charset="0"/>
                <a:cs typeface="Times New Roman" pitchFamily="18" charset="0"/>
              </a:rPr>
              <a:t>ostensive), </a:t>
            </a:r>
          </a:p>
          <a:p>
            <a:pPr marL="914400" lvl="1" indent="-514350" algn="just">
              <a:buFont typeface="Wingdings" pitchFamily="2" charset="2"/>
              <a:buChar char="q"/>
            </a:pPr>
            <a:r>
              <a:rPr lang="en-US" dirty="0" smtClean="0">
                <a:solidFill>
                  <a:srgbClr val="FF0000"/>
                </a:solidFill>
                <a:latin typeface="Times New Roman" pitchFamily="18" charset="0"/>
                <a:cs typeface="Times New Roman" pitchFamily="18" charset="0"/>
              </a:rPr>
              <a:t>Naming </a:t>
            </a:r>
            <a:r>
              <a:rPr lang="en-US" dirty="0">
                <a:solidFill>
                  <a:srgbClr val="FF0000"/>
                </a:solidFill>
                <a:latin typeface="Times New Roman" pitchFamily="18" charset="0"/>
                <a:cs typeface="Times New Roman" pitchFamily="18" charset="0"/>
              </a:rPr>
              <a:t>them </a:t>
            </a:r>
            <a:r>
              <a:rPr lang="en-US" dirty="0" smtClean="0">
                <a:solidFill>
                  <a:srgbClr val="FF0000"/>
                </a:solidFill>
                <a:latin typeface="Times New Roman" pitchFamily="18" charset="0"/>
                <a:cs typeface="Times New Roman" pitchFamily="18" charset="0"/>
              </a:rPr>
              <a:t>individually (enumerative), </a:t>
            </a:r>
            <a:r>
              <a:rPr lang="en-US" dirty="0">
                <a:latin typeface="Times New Roman" pitchFamily="18" charset="0"/>
                <a:cs typeface="Times New Roman" pitchFamily="18" charset="0"/>
              </a:rPr>
              <a:t>and </a:t>
            </a:r>
            <a:endParaRPr lang="en-US" dirty="0" smtClean="0">
              <a:latin typeface="Times New Roman" pitchFamily="18" charset="0"/>
              <a:cs typeface="Times New Roman" pitchFamily="18" charset="0"/>
            </a:endParaRPr>
          </a:p>
          <a:p>
            <a:pPr marL="914400" lvl="1" indent="-514350" algn="just">
              <a:buFont typeface="Wingdings" pitchFamily="2" charset="2"/>
              <a:buChar char="q"/>
            </a:pPr>
            <a:r>
              <a:rPr lang="en-US" b="1" dirty="0" smtClean="0">
                <a:solidFill>
                  <a:srgbClr val="7030A0"/>
                </a:solidFill>
                <a:latin typeface="Times New Roman" pitchFamily="18" charset="0"/>
                <a:cs typeface="Times New Roman" pitchFamily="18" charset="0"/>
              </a:rPr>
              <a:t>Naming </a:t>
            </a:r>
            <a:r>
              <a:rPr lang="en-US" b="1" dirty="0">
                <a:solidFill>
                  <a:srgbClr val="7030A0"/>
                </a:solidFill>
                <a:latin typeface="Times New Roman" pitchFamily="18" charset="0"/>
                <a:cs typeface="Times New Roman" pitchFamily="18" charset="0"/>
              </a:rPr>
              <a:t>them in </a:t>
            </a:r>
            <a:r>
              <a:rPr lang="en-US" b="1" dirty="0" smtClean="0">
                <a:solidFill>
                  <a:srgbClr val="7030A0"/>
                </a:solidFill>
                <a:latin typeface="Times New Roman" pitchFamily="18" charset="0"/>
                <a:cs typeface="Times New Roman" pitchFamily="18" charset="0"/>
              </a:rPr>
              <a:t>groups (definition </a:t>
            </a:r>
            <a:r>
              <a:rPr lang="en-US" b="1" dirty="0">
                <a:solidFill>
                  <a:srgbClr val="7030A0"/>
                </a:solidFill>
                <a:latin typeface="Times New Roman" pitchFamily="18" charset="0"/>
                <a:cs typeface="Times New Roman" pitchFamily="18" charset="0"/>
              </a:rPr>
              <a:t>by </a:t>
            </a:r>
            <a:r>
              <a:rPr lang="en-US" b="1" dirty="0" smtClean="0">
                <a:solidFill>
                  <a:srgbClr val="7030A0"/>
                </a:solidFill>
                <a:latin typeface="Times New Roman" pitchFamily="18" charset="0"/>
                <a:cs typeface="Times New Roman" pitchFamily="18" charset="0"/>
              </a:rPr>
              <a:t>subclass) </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A. Demonstrative </a:t>
            </a:r>
            <a:r>
              <a:rPr lang="en-US" sz="3200" b="1" dirty="0" smtClean="0">
                <a:latin typeface="Times New Roman" pitchFamily="18" charset="0"/>
                <a:cs typeface="Times New Roman" pitchFamily="18" charset="0"/>
              </a:rPr>
              <a:t>(Ostensive</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algn="just">
              <a:buFont typeface="Wingdings" pitchFamily="2" charset="2"/>
              <a:buChar char="§"/>
            </a:pPr>
            <a:r>
              <a:rPr lang="en-US" sz="3800" dirty="0" smtClean="0">
                <a:latin typeface="Times New Roman" pitchFamily="18" charset="0"/>
                <a:cs typeface="Times New Roman" pitchFamily="18" charset="0"/>
              </a:rPr>
              <a:t>The </a:t>
            </a:r>
            <a:r>
              <a:rPr lang="en-US" sz="3800" dirty="0">
                <a:latin typeface="Times New Roman" pitchFamily="18" charset="0"/>
                <a:cs typeface="Times New Roman" pitchFamily="18" charset="0"/>
              </a:rPr>
              <a:t>most</a:t>
            </a:r>
            <a:r>
              <a:rPr lang="en-US" sz="3800" b="1" dirty="0">
                <a:latin typeface="Times New Roman" pitchFamily="18" charset="0"/>
                <a:cs typeface="Times New Roman" pitchFamily="18" charset="0"/>
              </a:rPr>
              <a:t> primitive </a:t>
            </a:r>
            <a:r>
              <a:rPr lang="en-US" sz="3800" dirty="0">
                <a:latin typeface="Times New Roman" pitchFamily="18" charset="0"/>
                <a:cs typeface="Times New Roman" pitchFamily="18" charset="0"/>
              </a:rPr>
              <a:t>form of </a:t>
            </a:r>
            <a:r>
              <a:rPr lang="en-US" sz="3800" dirty="0" smtClean="0">
                <a:latin typeface="Times New Roman" pitchFamily="18" charset="0"/>
                <a:cs typeface="Times New Roman" pitchFamily="18" charset="0"/>
              </a:rPr>
              <a:t>definition and limited in time and space. </a:t>
            </a:r>
          </a:p>
          <a:p>
            <a:pPr algn="just">
              <a:buFont typeface="Wingdings" pitchFamily="2" charset="2"/>
              <a:buChar char="§"/>
            </a:pPr>
            <a:r>
              <a:rPr lang="en-US" sz="3800" dirty="0" smtClean="0">
                <a:latin typeface="Times New Roman" pitchFamily="18" charset="0"/>
                <a:cs typeface="Times New Roman" pitchFamily="18" charset="0"/>
              </a:rPr>
              <a:t>It may </a:t>
            </a:r>
            <a:r>
              <a:rPr lang="en-US" sz="3800" dirty="0">
                <a:latin typeface="Times New Roman" pitchFamily="18" charset="0"/>
                <a:cs typeface="Times New Roman" pitchFamily="18" charset="0"/>
              </a:rPr>
              <a:t>be either </a:t>
            </a:r>
            <a:r>
              <a:rPr lang="en-US" sz="3800" b="1" dirty="0">
                <a:latin typeface="Times New Roman" pitchFamily="18" charset="0"/>
                <a:cs typeface="Times New Roman" pitchFamily="18" charset="0"/>
              </a:rPr>
              <a:t>partial or complete</a:t>
            </a:r>
            <a:r>
              <a:rPr lang="en-US" sz="3800" dirty="0">
                <a:latin typeface="Times New Roman" pitchFamily="18" charset="0"/>
                <a:cs typeface="Times New Roman" pitchFamily="18" charset="0"/>
              </a:rPr>
              <a:t>, depending up on whether all or only some of the members of the class denoted by the definiendum are pointed </a:t>
            </a:r>
            <a:r>
              <a:rPr lang="en-US" sz="3800" dirty="0" smtClean="0">
                <a:latin typeface="Times New Roman" pitchFamily="18" charset="0"/>
                <a:cs typeface="Times New Roman" pitchFamily="18" charset="0"/>
              </a:rPr>
              <a:t>to. </a:t>
            </a:r>
            <a:r>
              <a:rPr lang="en-US" sz="3800" b="1" dirty="0" smtClean="0">
                <a:latin typeface="Times New Roman" pitchFamily="18" charset="0"/>
                <a:cs typeface="Times New Roman" pitchFamily="18" charset="0"/>
              </a:rPr>
              <a:t>For Example,</a:t>
            </a:r>
            <a:endParaRPr lang="en-US" sz="3800" b="1" dirty="0">
              <a:latin typeface="Times New Roman" pitchFamily="18" charset="0"/>
              <a:cs typeface="Times New Roman" pitchFamily="18" charset="0"/>
            </a:endParaRPr>
          </a:p>
          <a:p>
            <a:pPr lvl="1" algn="just">
              <a:buFont typeface="Wingdings" pitchFamily="2" charset="2"/>
              <a:buChar char="Ø"/>
            </a:pPr>
            <a:r>
              <a:rPr lang="en-US" sz="34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Chair" means this and this and this-as you pointing to a number of chairs, one after the other</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Demonstrative definitions differ from the other kinds of definitions in that the </a:t>
            </a:r>
            <a:r>
              <a:rPr lang="en-US" sz="3600" dirty="0" smtClean="0">
                <a:latin typeface="Times New Roman" pitchFamily="18" charset="0"/>
                <a:cs typeface="Times New Roman" pitchFamily="18" charset="0"/>
              </a:rPr>
              <a:t>definines </a:t>
            </a:r>
            <a:r>
              <a:rPr lang="en-US" sz="3600" dirty="0">
                <a:latin typeface="Times New Roman" pitchFamily="18" charset="0"/>
                <a:cs typeface="Times New Roman" pitchFamily="18" charset="0"/>
              </a:rPr>
              <a:t>is constituted at least in part by a </a:t>
            </a:r>
            <a:r>
              <a:rPr lang="en-US" sz="3600" b="1" i="1" dirty="0">
                <a:latin typeface="Times New Roman" pitchFamily="18" charset="0"/>
                <a:cs typeface="Times New Roman" pitchFamily="18" charset="0"/>
              </a:rPr>
              <a:t>gesture-the gesture of </a:t>
            </a:r>
            <a:r>
              <a:rPr lang="en-US" sz="3600" b="1" i="1" dirty="0" smtClean="0">
                <a:latin typeface="Times New Roman" pitchFamily="18" charset="0"/>
                <a:cs typeface="Times New Roman" pitchFamily="18" charset="0"/>
              </a:rPr>
              <a:t>pointing</a:t>
            </a:r>
            <a:r>
              <a:rPr lang="en-US" sz="3600" dirty="0" smtClean="0">
                <a:latin typeface="Times New Roman" pitchFamily="18" charset="0"/>
                <a:cs typeface="Times New Roman" pitchFamily="18" charset="0"/>
              </a:rPr>
              <a:t>, that must </a:t>
            </a:r>
            <a:r>
              <a:rPr lang="en-US" sz="3600" dirty="0">
                <a:latin typeface="Times New Roman" pitchFamily="18" charset="0"/>
                <a:cs typeface="Times New Roman" pitchFamily="18" charset="0"/>
              </a:rPr>
              <a:t>count as a word. </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a:latin typeface="Times New Roman" pitchFamily="18" charset="0"/>
                <a:cs typeface="Times New Roman" pitchFamily="18" charset="0"/>
              </a:rPr>
              <a:t>B. Enumerative D</a:t>
            </a:r>
            <a:r>
              <a:rPr lang="en-US" sz="3200" b="1" dirty="0" smtClean="0">
                <a:latin typeface="Times New Roman" pitchFamily="18" charset="0"/>
                <a:cs typeface="Times New Roman" pitchFamily="18" charset="0"/>
              </a:rPr>
              <a:t>efinitions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rmAutofit fontScale="77500" lnSpcReduction="20000"/>
          </a:bodyPr>
          <a:lstStyle/>
          <a:p>
            <a:pPr algn="just">
              <a:buFont typeface="Wingdings" pitchFamily="2" charset="2"/>
              <a:buChar char="§"/>
            </a:pPr>
            <a:r>
              <a:rPr lang="en-US" dirty="0" smtClean="0">
                <a:latin typeface="Times New Roman" pitchFamily="18" charset="0"/>
                <a:cs typeface="Times New Roman" pitchFamily="18" charset="0"/>
              </a:rPr>
              <a:t>Assign </a:t>
            </a:r>
            <a:r>
              <a:rPr lang="en-US" dirty="0">
                <a:latin typeface="Times New Roman" pitchFamily="18" charset="0"/>
                <a:cs typeface="Times New Roman" pitchFamily="18" charset="0"/>
              </a:rPr>
              <a:t>a meaning to a term by naming the members of the class </a:t>
            </a:r>
            <a:r>
              <a:rPr lang="en-US" dirty="0" smtClean="0">
                <a:latin typeface="Times New Roman" pitchFamily="18" charset="0"/>
                <a:cs typeface="Times New Roman" pitchFamily="18" charset="0"/>
              </a:rPr>
              <a:t>that the </a:t>
            </a:r>
            <a:r>
              <a:rPr lang="en-US" dirty="0">
                <a:latin typeface="Times New Roman" pitchFamily="18" charset="0"/>
                <a:cs typeface="Times New Roman" pitchFamily="18" charset="0"/>
              </a:rPr>
              <a:t>term denotes.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may also be either partial or </a:t>
            </a:r>
            <a:r>
              <a:rPr lang="en-US" dirty="0" smtClean="0">
                <a:latin typeface="Times New Roman" pitchFamily="18" charset="0"/>
                <a:cs typeface="Times New Roman" pitchFamily="18" charset="0"/>
              </a:rPr>
              <a:t>complete (usually </a:t>
            </a:r>
            <a:r>
              <a:rPr lang="en-US" dirty="0">
                <a:latin typeface="Times New Roman" pitchFamily="18" charset="0"/>
                <a:cs typeface="Times New Roman" pitchFamily="18" charset="0"/>
              </a:rPr>
              <a:t>more satisfying than partial </a:t>
            </a:r>
            <a:r>
              <a:rPr lang="en-US" dirty="0" smtClean="0">
                <a:latin typeface="Times New Roman" pitchFamily="18" charset="0"/>
                <a:cs typeface="Times New Roman" pitchFamily="18" charset="0"/>
              </a:rPr>
              <a:t>ones). </a:t>
            </a:r>
          </a:p>
          <a:p>
            <a:pPr marL="0" indent="0"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Examples:</a:t>
            </a:r>
            <a:r>
              <a:rPr lang="en-US" i="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Font typeface="Wingdings" pitchFamily="2" charset="2"/>
              <a:buChar char="Ø"/>
            </a:pPr>
            <a:r>
              <a:rPr lang="en-US" i="1" dirty="0">
                <a:latin typeface="Times New Roman" pitchFamily="18" charset="0"/>
                <a:cs typeface="Times New Roman" pitchFamily="18" charset="0"/>
              </a:rPr>
              <a:t>"Planet" means one of the following: Mercury, Venus, earth, Mars, Saturn, Jupiter, Neptune, Uranus, or Pluto. </a:t>
            </a:r>
            <a:endParaRPr lang="en-US" dirty="0" smtClean="0">
              <a:latin typeface="Times New Roman" pitchFamily="18" charset="0"/>
              <a:cs typeface="Times New Roman" pitchFamily="18" charset="0"/>
            </a:endParaRPr>
          </a:p>
          <a:p>
            <a:pPr marL="0" indent="0" algn="just">
              <a:buNone/>
            </a:pP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C</a:t>
            </a:r>
            <a:r>
              <a:rPr lang="en-US" b="1" dirty="0">
                <a:latin typeface="Times New Roman" pitchFamily="18" charset="0"/>
                <a:cs typeface="Times New Roman" pitchFamily="18" charset="0"/>
              </a:rPr>
              <a:t>. Definition by </a:t>
            </a:r>
            <a:r>
              <a:rPr lang="en-US" b="1" dirty="0" smtClean="0">
                <a:latin typeface="Times New Roman" pitchFamily="18" charset="0"/>
                <a:cs typeface="Times New Roman" pitchFamily="18" charset="0"/>
              </a:rPr>
              <a:t>Subclass</a:t>
            </a:r>
          </a:p>
          <a:p>
            <a:pPr algn="just">
              <a:buFont typeface="Wingdings" pitchFamily="2" charset="2"/>
              <a:buChar char="§"/>
            </a:pPr>
            <a:r>
              <a:rPr lang="en-US" dirty="0">
                <a:latin typeface="Times New Roman" pitchFamily="18" charset="0"/>
                <a:cs typeface="Times New Roman" pitchFamily="18" charset="0"/>
              </a:rPr>
              <a:t>Assigns a meaning to a term by naming subclasses of the class denoted by the term.</a:t>
            </a:r>
          </a:p>
          <a:p>
            <a:pPr algn="just">
              <a:buFont typeface="Wingdings" pitchFamily="2" charset="2"/>
              <a:buChar char="§"/>
            </a:pPr>
            <a:r>
              <a:rPr lang="en-US" dirty="0">
                <a:latin typeface="Times New Roman" pitchFamily="18" charset="0"/>
                <a:cs typeface="Times New Roman" pitchFamily="18" charset="0"/>
              </a:rPr>
              <a:t> Such a </a:t>
            </a:r>
            <a:r>
              <a:rPr lang="en-US" dirty="0" smtClean="0">
                <a:latin typeface="Times New Roman" pitchFamily="18" charset="0"/>
                <a:cs typeface="Times New Roman" pitchFamily="18" charset="0"/>
              </a:rPr>
              <a:t>definition, may </a:t>
            </a:r>
            <a:r>
              <a:rPr lang="en-US" dirty="0">
                <a:latin typeface="Times New Roman" pitchFamily="18" charset="0"/>
                <a:cs typeface="Times New Roman" pitchFamily="18" charset="0"/>
              </a:rPr>
              <a:t>be either partial or complete.  </a:t>
            </a:r>
            <a:r>
              <a:rPr lang="en-US" b="1" dirty="0">
                <a:latin typeface="Times New Roman" pitchFamily="18" charset="0"/>
                <a:cs typeface="Times New Roman" pitchFamily="18" charset="0"/>
              </a:rPr>
              <a:t>Examples</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"Fictional work" means a poem, a play, a novel, or short </a:t>
            </a:r>
            <a:r>
              <a:rPr lang="en-US" dirty="0" smtClean="0">
                <a:latin typeface="Times New Roman" pitchFamily="18" charset="0"/>
                <a:cs typeface="Times New Roman" pitchFamily="18" charset="0"/>
              </a:rPr>
              <a:t>story</a:t>
            </a:r>
          </a:p>
          <a:p>
            <a:pPr algn="just">
              <a:buNone/>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2. </a:t>
            </a:r>
            <a:r>
              <a:rPr lang="en-US" sz="3600" b="1" dirty="0" smtClean="0">
                <a:latin typeface="Times New Roman" pitchFamily="18" charset="0"/>
                <a:cs typeface="Times New Roman" pitchFamily="18" charset="0"/>
              </a:rPr>
              <a:t>Intentional (Connotative</a:t>
            </a: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Definitions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algn="just">
              <a:buFont typeface="Wingdings" pitchFamily="2" charset="2"/>
              <a:buChar char="§"/>
            </a:pPr>
            <a:r>
              <a:rPr lang="en-US" dirty="0" smtClean="0">
                <a:latin typeface="Times New Roman" pitchFamily="18" charset="0"/>
                <a:cs typeface="Times New Roman" pitchFamily="18" charset="0"/>
              </a:rPr>
              <a:t>Assigns </a:t>
            </a:r>
            <a:r>
              <a:rPr lang="en-US" dirty="0">
                <a:latin typeface="Times New Roman" pitchFamily="18" charset="0"/>
                <a:cs typeface="Times New Roman" pitchFamily="18" charset="0"/>
              </a:rPr>
              <a:t>a meaning to a word by indicating the qualities or attributes that the word connotes.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are at least </a:t>
            </a:r>
            <a:r>
              <a:rPr lang="en-US" dirty="0" smtClean="0">
                <a:latin typeface="Times New Roman" pitchFamily="18" charset="0"/>
                <a:cs typeface="Times New Roman" pitchFamily="18" charset="0"/>
              </a:rPr>
              <a:t>four </a:t>
            </a:r>
            <a:r>
              <a:rPr lang="en-US" dirty="0">
                <a:latin typeface="Times New Roman" pitchFamily="18" charset="0"/>
                <a:cs typeface="Times New Roman" pitchFamily="18" charset="0"/>
              </a:rPr>
              <a:t>kinds of Intensional definitions: </a:t>
            </a:r>
            <a:endParaRPr lang="en-US" dirty="0" smtClean="0">
              <a:latin typeface="Times New Roman" pitchFamily="18" charset="0"/>
              <a:cs typeface="Times New Roman" pitchFamily="18" charset="0"/>
            </a:endParaRPr>
          </a:p>
          <a:p>
            <a:pPr lvl="1" algn="just">
              <a:buFont typeface="Wingdings" pitchFamily="2" charset="2"/>
              <a:buChar char="q"/>
            </a:pPr>
            <a:r>
              <a:rPr lang="en-US" dirty="0" smtClean="0">
                <a:latin typeface="Times New Roman" pitchFamily="18" charset="0"/>
                <a:cs typeface="Times New Roman" pitchFamily="18" charset="0"/>
              </a:rPr>
              <a:t>Synonymous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efinition, </a:t>
            </a:r>
          </a:p>
          <a:p>
            <a:pPr lvl="1" algn="just">
              <a:buFont typeface="Wingdings" pitchFamily="2" charset="2"/>
              <a:buChar char="q"/>
            </a:pPr>
            <a:r>
              <a:rPr lang="en-US" dirty="0" smtClean="0">
                <a:latin typeface="Times New Roman" pitchFamily="18" charset="0"/>
                <a:cs typeface="Times New Roman" pitchFamily="18" charset="0"/>
              </a:rPr>
              <a:t>Etymological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efinition </a:t>
            </a:r>
          </a:p>
          <a:p>
            <a:pPr lvl="1" algn="just">
              <a:buFont typeface="Wingdings" pitchFamily="2" charset="2"/>
              <a:buChar char="q"/>
            </a:pPr>
            <a:r>
              <a:rPr lang="en-US" dirty="0" smtClean="0">
                <a:latin typeface="Times New Roman" pitchFamily="18" charset="0"/>
                <a:cs typeface="Times New Roman" pitchFamily="18" charset="0"/>
              </a:rPr>
              <a:t>Operational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efinition</a:t>
            </a:r>
            <a:r>
              <a:rPr lang="en-US" dirty="0">
                <a:latin typeface="Times New Roman" pitchFamily="18" charset="0"/>
                <a:cs typeface="Times New Roman" pitchFamily="18" charset="0"/>
              </a:rPr>
              <a:t>, and </a:t>
            </a:r>
            <a:endParaRPr lang="en-US" dirty="0" smtClean="0">
              <a:latin typeface="Times New Roman" pitchFamily="18" charset="0"/>
              <a:cs typeface="Times New Roman" pitchFamily="18" charset="0"/>
            </a:endParaRPr>
          </a:p>
          <a:p>
            <a:pPr lvl="1" algn="just">
              <a:buFont typeface="Wingdings" pitchFamily="2" charset="2"/>
              <a:buChar char="q"/>
            </a:pPr>
            <a:r>
              <a:rPr lang="en-US" dirty="0" smtClean="0">
                <a:latin typeface="Times New Roman" pitchFamily="18" charset="0"/>
                <a:cs typeface="Times New Roman" pitchFamily="18" charset="0"/>
              </a:rPr>
              <a:t>Definition </a:t>
            </a:r>
            <a:r>
              <a:rPr lang="en-US" dirty="0">
                <a:latin typeface="Times New Roman" pitchFamily="18" charset="0"/>
                <a:cs typeface="Times New Roman" pitchFamily="18" charset="0"/>
              </a:rPr>
              <a:t>by </a:t>
            </a:r>
            <a:r>
              <a:rPr lang="en-US" dirty="0" smtClean="0">
                <a:latin typeface="Times New Roman" pitchFamily="18" charset="0"/>
                <a:cs typeface="Times New Roman" pitchFamily="18" charset="0"/>
              </a:rPr>
              <a:t>Genus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Difference</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92500" lnSpcReduction="20000"/>
          </a:bodyPr>
          <a:lstStyle/>
          <a:p>
            <a:pPr algn="just">
              <a:buFont typeface="Wingdings" pitchFamily="2" charset="2"/>
              <a:buChar char="§"/>
            </a:pPr>
            <a:r>
              <a:rPr lang="en-US" b="1" dirty="0">
                <a:latin typeface="Times New Roman" pitchFamily="18" charset="0"/>
                <a:cs typeface="Times New Roman" pitchFamily="18" charset="0"/>
              </a:rPr>
              <a:t>A</a:t>
            </a:r>
            <a:r>
              <a:rPr lang="en-US" b="1" dirty="0" smtClean="0">
                <a:latin typeface="Times New Roman" pitchFamily="18" charset="0"/>
                <a:cs typeface="Times New Roman" pitchFamily="18" charset="0"/>
              </a:rPr>
              <a:t>. Synonymous Definition </a:t>
            </a:r>
            <a:r>
              <a:rPr lang="en-US" dirty="0" smtClean="0">
                <a:latin typeface="Times New Roman" pitchFamily="18" charset="0"/>
                <a:cs typeface="Times New Roman" pitchFamily="18" charset="0"/>
              </a:rPr>
              <a:t>is the </a:t>
            </a:r>
            <a:r>
              <a:rPr lang="en-US" dirty="0">
                <a:latin typeface="Times New Roman" pitchFamily="18" charset="0"/>
                <a:cs typeface="Times New Roman" pitchFamily="18" charset="0"/>
              </a:rPr>
              <a:t>one in which the definiens is a single word that connotes the same attributes as the definiendum. </a:t>
            </a:r>
          </a:p>
          <a:p>
            <a:pPr algn="just"/>
            <a:r>
              <a:rPr lang="en-US" dirty="0">
                <a:latin typeface="Times New Roman" pitchFamily="18" charset="0"/>
                <a:cs typeface="Times New Roman" pitchFamily="18" charset="0"/>
              </a:rPr>
              <a:t>Examples:-</a:t>
            </a: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t>
            </a:r>
            <a:r>
              <a:rPr lang="en-US" i="1" dirty="0">
                <a:latin typeface="Times New Roman" pitchFamily="18" charset="0"/>
                <a:cs typeface="Times New Roman" pitchFamily="18" charset="0"/>
              </a:rPr>
              <a:t>Physician" means doctor.</a:t>
            </a:r>
            <a:endParaRPr lang="en-US" dirty="0">
              <a:latin typeface="Times New Roman" pitchFamily="18" charset="0"/>
              <a:cs typeface="Times New Roman" pitchFamily="18" charset="0"/>
            </a:endParaRPr>
          </a:p>
          <a:p>
            <a:pPr algn="just">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Intentional" means </a:t>
            </a:r>
            <a:r>
              <a:rPr lang="en-US" i="1" dirty="0" smtClean="0">
                <a:latin typeface="Times New Roman" pitchFamily="18" charset="0"/>
                <a:cs typeface="Times New Roman" pitchFamily="18" charset="0"/>
              </a:rPr>
              <a:t>willful</a:t>
            </a:r>
            <a:endParaRPr lang="en-US" dirty="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Observe" means see. </a:t>
            </a:r>
            <a:endParaRPr lang="en-US" dirty="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Synonymous </a:t>
            </a:r>
            <a:r>
              <a:rPr lang="en-US" dirty="0">
                <a:latin typeface="Times New Roman" pitchFamily="18" charset="0"/>
                <a:cs typeface="Times New Roman" pitchFamily="18" charset="0"/>
              </a:rPr>
              <a:t>definition is a highly concise way of assigning a meaning. </a:t>
            </a:r>
            <a:endParaRPr lang="en-US" dirty="0" smtClean="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B</a:t>
            </a:r>
            <a:r>
              <a:rPr lang="en-US" b="1" dirty="0">
                <a:latin typeface="Times New Roman" pitchFamily="18" charset="0"/>
                <a:cs typeface="Times New Roman" pitchFamily="18" charset="0"/>
              </a:rPr>
              <a:t>. Etymological </a:t>
            </a:r>
            <a:r>
              <a:rPr lang="en-US" b="1" dirty="0" smtClean="0">
                <a:latin typeface="Times New Roman" pitchFamily="18" charset="0"/>
                <a:cs typeface="Times New Roman" pitchFamily="18" charset="0"/>
              </a:rPr>
              <a:t>Definition</a:t>
            </a:r>
          </a:p>
          <a:p>
            <a:r>
              <a:rPr lang="en-US" dirty="0">
                <a:latin typeface="Times New Roman" pitchFamily="18" charset="0"/>
                <a:cs typeface="Times New Roman" pitchFamily="18" charset="0"/>
              </a:rPr>
              <a:t>Assigns a meaning to a word  by referring  to the root meaning of a word. </a:t>
            </a:r>
          </a:p>
          <a:p>
            <a:r>
              <a:rPr lang="en-US" dirty="0">
                <a:latin typeface="Times New Roman" pitchFamily="18" charset="0"/>
                <a:cs typeface="Times New Roman" pitchFamily="18" charset="0"/>
              </a:rPr>
              <a:t>The word philosophy derived form the two Greek, Philo and </a:t>
            </a:r>
            <a:r>
              <a:rPr lang="en-US" dirty="0" err="1">
                <a:latin typeface="Times New Roman" pitchFamily="18" charset="0"/>
                <a:cs typeface="Times New Roman" pitchFamily="18" charset="0"/>
              </a:rPr>
              <a:t>sophia</a:t>
            </a:r>
            <a:r>
              <a:rPr lang="en-US" dirty="0">
                <a:latin typeface="Times New Roman" pitchFamily="18" charset="0"/>
                <a:cs typeface="Times New Roman" pitchFamily="18" charset="0"/>
              </a:rPr>
              <a:t>, which means love and wisdom respectively. </a:t>
            </a:r>
          </a:p>
          <a:p>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B. </a:t>
            </a:r>
            <a:r>
              <a:rPr lang="en-US" sz="3200" b="1" dirty="0">
                <a:latin typeface="Times New Roman" pitchFamily="18" charset="0"/>
                <a:cs typeface="Times New Roman" pitchFamily="18" charset="0"/>
              </a:rPr>
              <a:t>Operational Definition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86400"/>
          </a:xfrm>
        </p:spPr>
        <p:txBody>
          <a:bodyPr>
            <a:normAutofit fontScale="85000" lnSpcReduction="20000"/>
          </a:bodyPr>
          <a:lstStyle/>
          <a:p>
            <a:pPr algn="just">
              <a:buFont typeface="Wingdings" pitchFamily="2" charset="2"/>
              <a:buChar cha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Assigns </a:t>
            </a:r>
            <a:r>
              <a:rPr lang="en-US" dirty="0">
                <a:latin typeface="Times New Roman" pitchFamily="18" charset="0"/>
                <a:cs typeface="Times New Roman" pitchFamily="18" charset="0"/>
              </a:rPr>
              <a:t>a meaning to a word by specifying certain experimental procedures that determine whether or not the word applies to a certain thing. Examples: </a:t>
            </a:r>
          </a:p>
          <a:p>
            <a:pPr algn="just">
              <a:buFont typeface="Wingdings" pitchFamily="2" charset="2"/>
              <a:buChar char="Ø"/>
            </a:pPr>
            <a:r>
              <a:rPr lang="en-US" i="1" dirty="0">
                <a:latin typeface="Times New Roman" pitchFamily="18" charset="0"/>
                <a:cs typeface="Times New Roman" pitchFamily="18" charset="0"/>
              </a:rPr>
              <a:t>One substance is "harder than" another if and only if one scratches the other when the two are rubbed together.</a:t>
            </a:r>
            <a:endParaRPr lang="en-US" dirty="0">
              <a:latin typeface="Times New Roman" pitchFamily="18" charset="0"/>
              <a:cs typeface="Times New Roman" pitchFamily="18" charset="0"/>
            </a:endParaRPr>
          </a:p>
          <a:p>
            <a:pPr algn="just">
              <a:buFont typeface="Wingdings" pitchFamily="2" charset="2"/>
              <a:buChar char="Ø"/>
            </a:pPr>
            <a:r>
              <a:rPr lang="en-US" i="1" dirty="0" smtClean="0">
                <a:latin typeface="Times New Roman" pitchFamily="18" charset="0"/>
                <a:cs typeface="Times New Roman" pitchFamily="18" charset="0"/>
              </a:rPr>
              <a:t>A </a:t>
            </a:r>
            <a:r>
              <a:rPr lang="en-US" i="1" dirty="0">
                <a:latin typeface="Times New Roman" pitchFamily="18" charset="0"/>
                <a:cs typeface="Times New Roman" pitchFamily="18" charset="0"/>
              </a:rPr>
              <a:t>solution is an “acid" if and only if litmus paper turns red when dipped in to it.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One of these </a:t>
            </a:r>
            <a:r>
              <a:rPr lang="en-US" b="1" dirty="0" smtClean="0">
                <a:latin typeface="Times New Roman" pitchFamily="18" charset="0"/>
                <a:cs typeface="Times New Roman" pitchFamily="18" charset="0"/>
              </a:rPr>
              <a:t>deficiencies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concerns the fact that operational definitions usually </a:t>
            </a:r>
            <a:r>
              <a:rPr lang="en-US" b="1" dirty="0">
                <a:latin typeface="Times New Roman" pitchFamily="18" charset="0"/>
                <a:cs typeface="Times New Roman" pitchFamily="18" charset="0"/>
              </a:rPr>
              <a:t>convey only part </a:t>
            </a:r>
            <a:r>
              <a:rPr lang="en-US" dirty="0">
                <a:latin typeface="Times New Roman" pitchFamily="18" charset="0"/>
                <a:cs typeface="Times New Roman" pitchFamily="18" charset="0"/>
              </a:rPr>
              <a:t>of the Intensional meaning of a term &amp; limitation outside the framework of science. . </a:t>
            </a:r>
          </a:p>
          <a:p>
            <a:r>
              <a:rPr lang="en-US" dirty="0">
                <a:latin typeface="Times New Roman" pitchFamily="18" charset="0"/>
                <a:cs typeface="Times New Roman" pitchFamily="18" charset="0"/>
              </a:rPr>
              <a:t>Certainly "acid" means more than blue litmus paper turning red.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Times New Roman" pitchFamily="18" charset="0"/>
                <a:cs typeface="Times New Roman" pitchFamily="18" charset="0"/>
              </a:rPr>
              <a:t>D. </a:t>
            </a:r>
            <a:r>
              <a:rPr lang="en-US" sz="3200" b="1" dirty="0">
                <a:latin typeface="Times New Roman" pitchFamily="18" charset="0"/>
                <a:cs typeface="Times New Roman" pitchFamily="18" charset="0"/>
              </a:rPr>
              <a:t>Definition by </a:t>
            </a:r>
            <a:r>
              <a:rPr lang="en-US" sz="3200" b="1" dirty="0" smtClean="0">
                <a:latin typeface="Times New Roman" pitchFamily="18" charset="0"/>
                <a:cs typeface="Times New Roman" pitchFamily="18" charset="0"/>
              </a:rPr>
              <a:t>Genus </a:t>
            </a:r>
            <a:r>
              <a:rPr lang="en-US" sz="3200" b="1" dirty="0">
                <a:latin typeface="Times New Roman" pitchFamily="18" charset="0"/>
                <a:cs typeface="Times New Roman" pitchFamily="18" charset="0"/>
              </a:rPr>
              <a:t>and D</a:t>
            </a:r>
            <a:r>
              <a:rPr lang="en-US" sz="3200" b="1" dirty="0" smtClean="0">
                <a:latin typeface="Times New Roman" pitchFamily="18" charset="0"/>
                <a:cs typeface="Times New Roman" pitchFamily="18" charset="0"/>
              </a:rPr>
              <a:t>ifference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Autofit/>
          </a:bodyPr>
          <a:lstStyle/>
          <a:p>
            <a:pPr algn="just">
              <a:buFont typeface="Wingdings" pitchFamily="2" charset="2"/>
              <a:buChar char="§"/>
            </a:pPr>
            <a:r>
              <a:rPr lang="en-US" sz="2800" dirty="0" smtClean="0">
                <a:latin typeface="Times New Roman" pitchFamily="18" charset="0"/>
                <a:cs typeface="Times New Roman" pitchFamily="18" charset="0"/>
              </a:rPr>
              <a:t>Assigns </a:t>
            </a:r>
            <a:r>
              <a:rPr lang="en-US" sz="2800" dirty="0">
                <a:latin typeface="Times New Roman" pitchFamily="18" charset="0"/>
                <a:cs typeface="Times New Roman" pitchFamily="18" charset="0"/>
              </a:rPr>
              <a:t>a meaning to a term by identifying a genus term and one or more difference words that, when combined, convey the meaning of the term being defined. </a:t>
            </a:r>
            <a:endParaRPr lang="en-US" sz="2800" dirty="0" smtClean="0">
              <a:latin typeface="Times New Roman" pitchFamily="18" charset="0"/>
              <a:cs typeface="Times New Roman" pitchFamily="18" charset="0"/>
            </a:endParaRPr>
          </a:p>
          <a:p>
            <a:pPr algn="just">
              <a:buFont typeface="Wingdings" pitchFamily="2" charset="2"/>
              <a:buChar char="§"/>
            </a:pPr>
            <a:r>
              <a:rPr lang="en-US" sz="2800" dirty="0" smtClean="0">
                <a:latin typeface="Times New Roman" pitchFamily="18" charset="0"/>
                <a:cs typeface="Times New Roman" pitchFamily="18" charset="0"/>
              </a:rPr>
              <a:t>It is </a:t>
            </a:r>
            <a:r>
              <a:rPr lang="en-US" sz="2800" dirty="0">
                <a:latin typeface="Times New Roman" pitchFamily="18" charset="0"/>
                <a:cs typeface="Times New Roman" pitchFamily="18" charset="0"/>
              </a:rPr>
              <a:t>more generally applicable and achieves more adequate results than any of the other kinds of Intensional definition. </a:t>
            </a:r>
            <a:endParaRPr lang="en-US" sz="2800" dirty="0" smtClean="0">
              <a:latin typeface="Times New Roman" pitchFamily="18" charset="0"/>
              <a:cs typeface="Times New Roman" pitchFamily="18" charset="0"/>
            </a:endParaRPr>
          </a:p>
          <a:p>
            <a:pPr algn="just">
              <a:buFont typeface="Wingdings" pitchFamily="2" charset="2"/>
              <a:buChar char="§"/>
            </a:pPr>
            <a:r>
              <a:rPr lang="en-US" sz="2800" dirty="0">
                <a:latin typeface="Times New Roman" pitchFamily="18" charset="0"/>
                <a:cs typeface="Times New Roman" pitchFamily="18" charset="0"/>
              </a:rPr>
              <a:t>In logic, “genus" simply means a relatively larger class, and “species" means a relatively smaller subclass of the genus.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Font typeface="Wingdings" pitchFamily="2" charset="2"/>
              <a:buChar char="§"/>
            </a:pPr>
            <a:r>
              <a:rPr lang="en-US" dirty="0">
                <a:latin typeface="Times New Roman" pitchFamily="18" charset="0"/>
                <a:cs typeface="Times New Roman" pitchFamily="18" charset="0"/>
              </a:rPr>
              <a:t>For example, we may speak of the genus animal and the species mammal, or of the genus mammal and the species feline,</a:t>
            </a:r>
          </a:p>
          <a:p>
            <a:pPr algn="just">
              <a:buFont typeface="Wingdings" pitchFamily="2" charset="2"/>
              <a:buChar char="§"/>
            </a:pPr>
            <a:r>
              <a:rPr lang="en-US" dirty="0">
                <a:latin typeface="Times New Roman" pitchFamily="18" charset="0"/>
                <a:cs typeface="Times New Roman" pitchFamily="18" charset="0"/>
              </a:rPr>
              <a:t>In other words, genus and species are merely relative </a:t>
            </a:r>
            <a:r>
              <a:rPr lang="en-US" dirty="0" smtClean="0">
                <a:latin typeface="Times New Roman" pitchFamily="18" charset="0"/>
                <a:cs typeface="Times New Roman" pitchFamily="18" charset="0"/>
              </a:rPr>
              <a:t>classifications</a:t>
            </a: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"specific </a:t>
            </a:r>
            <a:r>
              <a:rPr lang="en-US" dirty="0" smtClean="0">
                <a:latin typeface="Times New Roman" pitchFamily="18" charset="0"/>
                <a:cs typeface="Times New Roman" pitchFamily="18" charset="0"/>
              </a:rPr>
              <a:t>difference, is </a:t>
            </a: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attribute(s) </a:t>
            </a:r>
            <a:r>
              <a:rPr lang="en-US" dirty="0">
                <a:latin typeface="Times New Roman" pitchFamily="18" charset="0"/>
                <a:cs typeface="Times New Roman" pitchFamily="18" charset="0"/>
              </a:rPr>
              <a:t>that distinguishes the various species with in a genus.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the specific difference that distinguishes tigers from other species in the genus feline would include the attributes of being </a:t>
            </a:r>
            <a:r>
              <a:rPr lang="en-US" b="1" i="1" dirty="0">
                <a:latin typeface="Times New Roman" pitchFamily="18" charset="0"/>
                <a:cs typeface="Times New Roman" pitchFamily="18" charset="0"/>
              </a:rPr>
              <a:t>large, striped, ferocious</a:t>
            </a:r>
            <a:r>
              <a:rPr lang="en-US" dirty="0">
                <a:latin typeface="Times New Roman" pitchFamily="18" charset="0"/>
                <a:cs typeface="Times New Roman" pitchFamily="18" charset="0"/>
              </a:rPr>
              <a:t>, and so on.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20000"/>
          </a:bodyPr>
          <a:lstStyle/>
          <a:p>
            <a:pPr algn="just">
              <a:buNone/>
            </a:pPr>
            <a:r>
              <a:rPr lang="en-US" dirty="0">
                <a:latin typeface="Times New Roman" pitchFamily="18" charset="0"/>
                <a:cs typeface="Times New Roman" pitchFamily="18" charset="0"/>
              </a:rPr>
              <a:t>To construct a definition by genus and difference for the word: </a:t>
            </a:r>
            <a:endParaRPr lang="en-US" dirty="0" smtClean="0">
              <a:latin typeface="Times New Roman" pitchFamily="18" charset="0"/>
              <a:cs typeface="Times New Roman" pitchFamily="18" charset="0"/>
            </a:endParaRPr>
          </a:p>
          <a:p>
            <a:pPr algn="just">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The </a:t>
            </a:r>
            <a:r>
              <a:rPr lang="en-US" i="1" dirty="0">
                <a:latin typeface="Times New Roman" pitchFamily="18" charset="0"/>
                <a:cs typeface="Times New Roman" pitchFamily="18" charset="0"/>
              </a:rPr>
              <a:t>first step is to identify a genus,. </a:t>
            </a:r>
          </a:p>
          <a:p>
            <a:pPr algn="just">
              <a:buNone/>
            </a:pPr>
            <a:r>
              <a:rPr lang="en-US" i="1" dirty="0" smtClean="0">
                <a:latin typeface="Times New Roman" pitchFamily="18" charset="0"/>
                <a:cs typeface="Times New Roman" pitchFamily="18" charset="0"/>
              </a:rPr>
              <a:t>	Next </a:t>
            </a:r>
            <a:r>
              <a:rPr lang="en-US" i="1" dirty="0">
                <a:latin typeface="Times New Roman" pitchFamily="18" charset="0"/>
                <a:cs typeface="Times New Roman" pitchFamily="18" charset="0"/>
              </a:rPr>
              <a:t>we must identify a specific difference (attribute) </a:t>
            </a:r>
            <a:endParaRPr lang="en-US" i="1" dirty="0" smtClean="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Eg</a:t>
            </a:r>
            <a:r>
              <a:rPr lang="en-US" i="1" dirty="0" smtClean="0">
                <a:latin typeface="Times New Roman" pitchFamily="18" charset="0"/>
                <a:cs typeface="Times New Roman" pitchFamily="18" charset="0"/>
              </a:rPr>
              <a:t>."Ice" means frozen water. </a:t>
            </a:r>
          </a:p>
          <a:p>
            <a:pPr algn="just">
              <a:buNone/>
            </a:pP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Ice= species</a:t>
            </a:r>
            <a:endParaRPr lang="en-US" dirty="0" smtClean="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Water=genus</a:t>
            </a:r>
          </a:p>
          <a:p>
            <a:pPr algn="just">
              <a:buNone/>
            </a:pP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Frozen=difference</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Definition </a:t>
            </a:r>
            <a:r>
              <a:rPr lang="en-US" dirty="0">
                <a:latin typeface="Times New Roman" pitchFamily="18" charset="0"/>
                <a:cs typeface="Times New Roman" pitchFamily="18" charset="0"/>
              </a:rPr>
              <a:t>by genus and difference is the most effective of the intentional definitions for producing the </a:t>
            </a:r>
            <a:r>
              <a:rPr lang="en-US" b="1" dirty="0">
                <a:latin typeface="Times New Roman" pitchFamily="18" charset="0"/>
                <a:cs typeface="Times New Roman" pitchFamily="18" charset="0"/>
              </a:rPr>
              <a:t>five kinds of </a:t>
            </a:r>
            <a:r>
              <a:rPr lang="en-US" b="1" dirty="0" smtClean="0">
                <a:latin typeface="Times New Roman" pitchFamily="18" charset="0"/>
                <a:cs typeface="Times New Roman" pitchFamily="18" charset="0"/>
              </a:rPr>
              <a:t>definitions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Stipulative, lexical, précising, theoretical, and persuasive definitions can all be constructed according to the method of genus and difference. </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62255"/>
          </a:xfrm>
        </p:spPr>
        <p:txBody>
          <a:bodyPr>
            <a:normAutofit fontScale="70000" lnSpcReduction="20000"/>
          </a:bodyPr>
          <a:lstStyle/>
          <a:p>
            <a:pPr marL="0" indent="0">
              <a:buNone/>
            </a:pPr>
            <a:r>
              <a:rPr lang="en-US" b="1" dirty="0" smtClean="0"/>
              <a:t>1.2. </a:t>
            </a:r>
            <a:r>
              <a:rPr lang="en-US" b="1" dirty="0"/>
              <a:t>T</a:t>
            </a:r>
            <a:r>
              <a:rPr lang="en-US" b="1" dirty="0" smtClean="0"/>
              <a:t>he </a:t>
            </a:r>
            <a:r>
              <a:rPr lang="en-US" b="1" dirty="0"/>
              <a:t>Debates and History of Philosophy of Language  </a:t>
            </a:r>
          </a:p>
          <a:p>
            <a:r>
              <a:rPr lang="en-US" dirty="0"/>
              <a:t>In the Western tradition, the early work was </a:t>
            </a:r>
            <a:r>
              <a:rPr lang="en-US" dirty="0" smtClean="0"/>
              <a:t>covered by the : </a:t>
            </a:r>
          </a:p>
          <a:p>
            <a:pPr lvl="1">
              <a:buFont typeface="Wingdings" pitchFamily="2" charset="2"/>
              <a:buChar char="q"/>
            </a:pPr>
            <a:r>
              <a:rPr lang="en-US" b="1" dirty="0" smtClean="0"/>
              <a:t>Plato</a:t>
            </a:r>
            <a:r>
              <a:rPr lang="en-US" b="1" dirty="0"/>
              <a:t>, </a:t>
            </a:r>
            <a:endParaRPr lang="en-US" b="1" dirty="0" smtClean="0"/>
          </a:p>
          <a:p>
            <a:pPr lvl="1">
              <a:buFont typeface="Wingdings" pitchFamily="2" charset="2"/>
              <a:buChar char="q"/>
            </a:pPr>
            <a:r>
              <a:rPr lang="en-US" b="1" dirty="0" smtClean="0"/>
              <a:t>Aristotle </a:t>
            </a:r>
            <a:r>
              <a:rPr lang="en-US" dirty="0" smtClean="0"/>
              <a:t>, </a:t>
            </a:r>
          </a:p>
          <a:p>
            <a:pPr lvl="1">
              <a:buFont typeface="Wingdings" pitchFamily="2" charset="2"/>
              <a:buChar char="q"/>
            </a:pPr>
            <a:r>
              <a:rPr lang="en-US" b="1" dirty="0" smtClean="0"/>
              <a:t>Stoics </a:t>
            </a:r>
            <a:r>
              <a:rPr lang="en-US" b="1" dirty="0"/>
              <a:t>of Ancient </a:t>
            </a:r>
            <a:r>
              <a:rPr lang="en-US" b="1" dirty="0" smtClean="0"/>
              <a:t>Greece, </a:t>
            </a:r>
          </a:p>
          <a:p>
            <a:pPr lvl="1">
              <a:buFont typeface="Wingdings" pitchFamily="2" charset="2"/>
              <a:buChar char="q"/>
            </a:pPr>
            <a:r>
              <a:rPr lang="en-US" b="1" dirty="0" smtClean="0"/>
              <a:t>Scholastics </a:t>
            </a:r>
            <a:r>
              <a:rPr lang="en-US" b="1" dirty="0"/>
              <a:t>of the Medieval </a:t>
            </a:r>
            <a:r>
              <a:rPr lang="en-US" b="1" dirty="0" smtClean="0"/>
              <a:t>Era </a:t>
            </a:r>
            <a:r>
              <a:rPr lang="en-US" dirty="0" smtClean="0"/>
              <a:t>and </a:t>
            </a:r>
          </a:p>
          <a:p>
            <a:pPr lvl="1">
              <a:buFont typeface="Wingdings" pitchFamily="2" charset="2"/>
              <a:buChar char="q"/>
            </a:pPr>
            <a:r>
              <a:rPr lang="en-US" b="1" dirty="0" smtClean="0"/>
              <a:t>Linguists </a:t>
            </a:r>
            <a:r>
              <a:rPr lang="en-US" b="1" dirty="0"/>
              <a:t>of the Renaissance </a:t>
            </a:r>
            <a:r>
              <a:rPr lang="en-US" b="1" dirty="0" smtClean="0"/>
              <a:t>Period    </a:t>
            </a:r>
          </a:p>
          <a:p>
            <a:pPr marL="514350" indent="-514350">
              <a:buFont typeface="+mj-lt"/>
              <a:buAutoNum type="alphaUcPeriod"/>
            </a:pPr>
            <a:r>
              <a:rPr lang="en-US" b="1" dirty="0" smtClean="0"/>
              <a:t>Plato</a:t>
            </a:r>
            <a:r>
              <a:rPr lang="en-US" dirty="0" smtClean="0"/>
              <a:t> </a:t>
            </a:r>
            <a:r>
              <a:rPr lang="en-US" dirty="0"/>
              <a:t>generally considered that the </a:t>
            </a:r>
            <a:r>
              <a:rPr lang="en-US" b="1" dirty="0"/>
              <a:t>names of things </a:t>
            </a:r>
            <a:r>
              <a:rPr lang="en-US" dirty="0"/>
              <a:t>are determined </a:t>
            </a:r>
            <a:r>
              <a:rPr lang="en-US" dirty="0" smtClean="0"/>
              <a:t>by: </a:t>
            </a:r>
            <a:r>
              <a:rPr lang="en-US" b="1" i="1" dirty="0" smtClean="0"/>
              <a:t>Nature</a:t>
            </a:r>
            <a:r>
              <a:rPr lang="en-US" dirty="0" smtClean="0"/>
              <a:t>, </a:t>
            </a:r>
            <a:r>
              <a:rPr lang="en-US" b="1" i="1" dirty="0" smtClean="0"/>
              <a:t>each phoneme </a:t>
            </a:r>
            <a:r>
              <a:rPr lang="en-US" dirty="0" smtClean="0"/>
              <a:t>that representing </a:t>
            </a:r>
            <a:r>
              <a:rPr lang="en-US" dirty="0"/>
              <a:t>basic </a:t>
            </a:r>
            <a:r>
              <a:rPr lang="en-US" dirty="0" smtClean="0"/>
              <a:t>ideas </a:t>
            </a:r>
            <a:r>
              <a:rPr lang="en-US" dirty="0"/>
              <a:t>and </a:t>
            </a:r>
            <a:r>
              <a:rPr lang="en-US" b="1" i="1" dirty="0" smtClean="0"/>
              <a:t>Convention</a:t>
            </a:r>
            <a:r>
              <a:rPr lang="en-US" dirty="0" smtClean="0"/>
              <a:t> that only </a:t>
            </a:r>
            <a:r>
              <a:rPr lang="en-US" dirty="0"/>
              <a:t>has a small part to play. </a:t>
            </a:r>
            <a:endParaRPr lang="en-US" dirty="0" smtClean="0"/>
          </a:p>
          <a:p>
            <a:pPr lvl="1">
              <a:buFont typeface="Wingdings" pitchFamily="2" charset="2"/>
              <a:buChar char="ü"/>
            </a:pPr>
            <a:r>
              <a:rPr lang="en-US" sz="3400" b="1" dirty="0" smtClean="0"/>
              <a:t>Phoneme</a:t>
            </a:r>
            <a:r>
              <a:rPr lang="en-US" sz="3400" dirty="0" smtClean="0"/>
              <a:t> is the </a:t>
            </a:r>
            <a:r>
              <a:rPr lang="en-US" sz="3400" dirty="0"/>
              <a:t>smallest structural unit that distinguishes </a:t>
            </a:r>
            <a:r>
              <a:rPr lang="en-US" sz="3400" dirty="0" smtClean="0"/>
              <a:t>meanings.</a:t>
            </a:r>
          </a:p>
          <a:p>
            <a:pPr marL="514350" indent="-514350">
              <a:buFont typeface="+mj-lt"/>
              <a:buAutoNum type="alphaUcPeriod"/>
            </a:pPr>
            <a:r>
              <a:rPr lang="en-US" b="1" dirty="0" smtClean="0"/>
              <a:t>Aristotle</a:t>
            </a:r>
            <a:r>
              <a:rPr lang="en-US" dirty="0" smtClean="0"/>
              <a:t> </a:t>
            </a:r>
            <a:r>
              <a:rPr lang="en-US" dirty="0"/>
              <a:t>held that the </a:t>
            </a:r>
            <a:r>
              <a:rPr lang="en-US" b="1" dirty="0"/>
              <a:t>meaning of a predicate </a:t>
            </a:r>
            <a:r>
              <a:rPr lang="en-US" dirty="0" smtClean="0"/>
              <a:t>is </a:t>
            </a:r>
            <a:r>
              <a:rPr lang="en-US" dirty="0"/>
              <a:t>established </a:t>
            </a:r>
            <a:r>
              <a:rPr lang="en-US" dirty="0" smtClean="0"/>
              <a:t>through: an </a:t>
            </a:r>
            <a:r>
              <a:rPr lang="en-US" b="1" dirty="0" smtClean="0"/>
              <a:t>Abstraction </a:t>
            </a:r>
            <a:r>
              <a:rPr lang="en-US" b="1" dirty="0"/>
              <a:t>of the similarities </a:t>
            </a:r>
            <a:r>
              <a:rPr lang="en-US" dirty="0"/>
              <a:t>between various individual things (a theory later known as </a:t>
            </a:r>
            <a:r>
              <a:rPr lang="en-US" b="1" dirty="0"/>
              <a:t>Nominalism</a:t>
            </a:r>
            <a:r>
              <a:rPr lang="en-US" dirty="0"/>
              <a:t>). </a:t>
            </a:r>
          </a:p>
          <a:p>
            <a:pPr lvl="1">
              <a:buFont typeface="Wingdings" pitchFamily="2" charset="2"/>
              <a:buChar char="ü"/>
            </a:pPr>
            <a:r>
              <a:rPr lang="en-US" sz="3400" dirty="0" smtClean="0"/>
              <a:t>A </a:t>
            </a:r>
            <a:r>
              <a:rPr lang="en-US" sz="3400" b="1" i="1" dirty="0" smtClean="0"/>
              <a:t>predicate </a:t>
            </a:r>
            <a:r>
              <a:rPr lang="en-US" sz="3400" dirty="0" smtClean="0"/>
              <a:t>is the </a:t>
            </a:r>
            <a:r>
              <a:rPr lang="en-US" sz="3400" dirty="0"/>
              <a:t>way a subject is modified or described in a </a:t>
            </a:r>
            <a:r>
              <a:rPr lang="en-US" sz="3400" dirty="0" smtClean="0"/>
              <a:t>sentence.</a:t>
            </a:r>
          </a:p>
          <a:p>
            <a:r>
              <a:rPr lang="en-US" dirty="0" smtClean="0"/>
              <a:t>His </a:t>
            </a:r>
            <a:r>
              <a:rPr lang="en-US" dirty="0"/>
              <a:t>assumption </a:t>
            </a:r>
            <a:r>
              <a:rPr lang="en-US" dirty="0" smtClean="0"/>
              <a:t>is that </a:t>
            </a:r>
            <a:r>
              <a:rPr lang="en-US" dirty="0"/>
              <a:t>these similarities are constituted by a </a:t>
            </a:r>
            <a:r>
              <a:rPr lang="en-US" b="1" dirty="0"/>
              <a:t>real commonality of form, </a:t>
            </a:r>
            <a:r>
              <a:rPr lang="en-US" dirty="0"/>
              <a:t>however, also makes him a </a:t>
            </a:r>
            <a:r>
              <a:rPr lang="en-US" b="1" dirty="0"/>
              <a:t>proponent of moderate Realism</a:t>
            </a:r>
            <a:r>
              <a:rPr lang="en-US" dirty="0"/>
              <a:t>. </a:t>
            </a:r>
          </a:p>
        </p:txBody>
      </p:sp>
    </p:spTree>
    <p:extLst>
      <p:ext uri="{BB962C8B-B14F-4D97-AF65-F5344CB8AC3E}">
        <p14:creationId xmlns:p14="http://schemas.microsoft.com/office/powerpoint/2010/main" val="3949101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85000" lnSpcReduction="10000"/>
          </a:bodyPr>
          <a:lstStyle/>
          <a:p>
            <a:r>
              <a:rPr lang="en-US" b="1" dirty="0" smtClean="0"/>
              <a:t>C. </a:t>
            </a:r>
            <a:r>
              <a:rPr lang="en-US" b="1" u="sng" dirty="0" smtClean="0"/>
              <a:t>Stoic </a:t>
            </a:r>
            <a:r>
              <a:rPr lang="en-US" b="1" u="sng" dirty="0"/>
              <a:t>philosophers </a:t>
            </a:r>
            <a:r>
              <a:rPr lang="en-US" dirty="0"/>
              <a:t>made important contributions </a:t>
            </a:r>
            <a:r>
              <a:rPr lang="en-US" dirty="0" smtClean="0"/>
              <a:t>to: </a:t>
            </a:r>
          </a:p>
          <a:p>
            <a:pPr lvl="1">
              <a:buFont typeface="Wingdings" pitchFamily="2" charset="2"/>
              <a:buChar char="q"/>
            </a:pPr>
            <a:r>
              <a:rPr lang="en-US" dirty="0" smtClean="0"/>
              <a:t>The </a:t>
            </a:r>
            <a:r>
              <a:rPr lang="en-US" dirty="0"/>
              <a:t>analysis of </a:t>
            </a:r>
            <a:r>
              <a:rPr lang="en-US" dirty="0" smtClean="0"/>
              <a:t>grammar and </a:t>
            </a:r>
          </a:p>
          <a:p>
            <a:pPr lvl="1">
              <a:buFont typeface="Wingdings" pitchFamily="2" charset="2"/>
              <a:buChar char="q"/>
            </a:pPr>
            <a:r>
              <a:rPr lang="en-US" dirty="0" smtClean="0"/>
              <a:t>Distinguishing </a:t>
            </a:r>
            <a:r>
              <a:rPr lang="en-US" dirty="0"/>
              <a:t>five parts of speech: </a:t>
            </a:r>
            <a:r>
              <a:rPr lang="en-US" b="1" dirty="0"/>
              <a:t>nouns, verbs, appellatives, conjunctions and articles. </a:t>
            </a:r>
            <a:endParaRPr lang="en-US" dirty="0" smtClean="0"/>
          </a:p>
          <a:p>
            <a:r>
              <a:rPr lang="en-US" b="1" dirty="0" smtClean="0"/>
              <a:t>D.</a:t>
            </a:r>
            <a:r>
              <a:rPr lang="en-US" dirty="0" smtClean="0"/>
              <a:t> </a:t>
            </a:r>
            <a:r>
              <a:rPr lang="en-US" b="1" u="sng" dirty="0" smtClean="0"/>
              <a:t>Scholastics </a:t>
            </a:r>
            <a:r>
              <a:rPr lang="en-US" b="1" u="sng" dirty="0"/>
              <a:t>of the Medieval era </a:t>
            </a:r>
            <a:r>
              <a:rPr lang="en-US" dirty="0"/>
              <a:t>were </a:t>
            </a:r>
            <a:r>
              <a:rPr lang="en-US" dirty="0" smtClean="0"/>
              <a:t>greatly: </a:t>
            </a:r>
          </a:p>
          <a:p>
            <a:pPr lvl="1">
              <a:buFont typeface="Wingdings" pitchFamily="2" charset="2"/>
              <a:buChar char="Ø"/>
            </a:pPr>
            <a:r>
              <a:rPr lang="en-US" dirty="0" smtClean="0"/>
              <a:t>Interested </a:t>
            </a:r>
            <a:r>
              <a:rPr lang="en-US" dirty="0"/>
              <a:t>in the </a:t>
            </a:r>
            <a:r>
              <a:rPr lang="en-US" dirty="0" smtClean="0"/>
              <a:t>elusiveness </a:t>
            </a:r>
            <a:r>
              <a:rPr lang="en-US" dirty="0"/>
              <a:t>of language and its usage, </a:t>
            </a:r>
            <a:endParaRPr lang="en-US" dirty="0" smtClean="0"/>
          </a:p>
          <a:p>
            <a:pPr lvl="1">
              <a:buFont typeface="Wingdings" pitchFamily="2" charset="2"/>
              <a:buChar char="Ø"/>
            </a:pPr>
            <a:r>
              <a:rPr lang="en-US" dirty="0" smtClean="0"/>
              <a:t>Provoked </a:t>
            </a:r>
            <a:r>
              <a:rPr lang="en-US" dirty="0"/>
              <a:t>to some extent by the necessity of </a:t>
            </a:r>
            <a:r>
              <a:rPr lang="en-US" b="1" dirty="0"/>
              <a:t>translating Greek texts into Latin</a:t>
            </a:r>
            <a:r>
              <a:rPr lang="en-US" dirty="0"/>
              <a:t>. </a:t>
            </a:r>
          </a:p>
          <a:p>
            <a:pPr lvl="1">
              <a:buFont typeface="Wingdings" pitchFamily="2" charset="2"/>
              <a:buChar char="Ø"/>
            </a:pPr>
            <a:r>
              <a:rPr lang="en-US" dirty="0" smtClean="0"/>
              <a:t>Considered Logic as to </a:t>
            </a:r>
            <a:r>
              <a:rPr lang="en-US" dirty="0"/>
              <a:t>be a "science of </a:t>
            </a:r>
            <a:r>
              <a:rPr lang="en-US" dirty="0" smtClean="0"/>
              <a:t>language” that  predicted many </a:t>
            </a:r>
            <a:r>
              <a:rPr lang="en-US" dirty="0"/>
              <a:t>problems of modern Philosophy of Language, including the phenomena of vagueness and ambiguity, </a:t>
            </a:r>
            <a:endParaRPr lang="en-US" dirty="0" smtClean="0"/>
          </a:p>
          <a:p>
            <a:pPr lvl="1">
              <a:buFont typeface="Wingdings" pitchFamily="2" charset="2"/>
              <a:buChar char="Ø"/>
            </a:pPr>
            <a:r>
              <a:rPr lang="en-US" dirty="0" smtClean="0"/>
              <a:t>Considered Logic is the </a:t>
            </a:r>
            <a:r>
              <a:rPr lang="en-US" b="1" dirty="0"/>
              <a:t>doctrines </a:t>
            </a:r>
            <a:r>
              <a:rPr lang="en-US" dirty="0"/>
              <a:t>of proper and improper </a:t>
            </a:r>
            <a:r>
              <a:rPr lang="en-US" dirty="0" smtClean="0"/>
              <a:t>supposition (interpretation) of a term in a specific context, </a:t>
            </a:r>
          </a:p>
          <a:p>
            <a:pPr lvl="1">
              <a:buFont typeface="Wingdings" pitchFamily="2" charset="2"/>
              <a:buChar char="Ø"/>
            </a:pPr>
            <a:r>
              <a:rPr lang="en-US" dirty="0" smtClean="0"/>
              <a:t>Considered Logic is the </a:t>
            </a:r>
            <a:r>
              <a:rPr lang="en-US" dirty="0"/>
              <a:t>study of </a:t>
            </a:r>
            <a:r>
              <a:rPr lang="en-US" b="1" dirty="0"/>
              <a:t>categorematic and syncategorematic words and terms</a:t>
            </a:r>
            <a:r>
              <a:rPr lang="en-US" dirty="0"/>
              <a:t>. </a:t>
            </a:r>
            <a:endParaRPr lang="en-US" dirty="0" smtClean="0"/>
          </a:p>
        </p:txBody>
      </p:sp>
    </p:spTree>
    <p:extLst>
      <p:ext uri="{BB962C8B-B14F-4D97-AF65-F5344CB8AC3E}">
        <p14:creationId xmlns:p14="http://schemas.microsoft.com/office/powerpoint/2010/main" val="39333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b="1" dirty="0" smtClean="0"/>
              <a:t>E. Linguists </a:t>
            </a:r>
            <a:r>
              <a:rPr lang="en-US" b="1" dirty="0"/>
              <a:t>of the Renaissance </a:t>
            </a:r>
            <a:r>
              <a:rPr lang="en-US" b="1" dirty="0" smtClean="0"/>
              <a:t>Period </a:t>
            </a:r>
            <a:r>
              <a:rPr lang="en-US" dirty="0"/>
              <a:t>were </a:t>
            </a:r>
            <a:r>
              <a:rPr lang="en-US" dirty="0" smtClean="0"/>
              <a:t>particularly: </a:t>
            </a:r>
          </a:p>
          <a:p>
            <a:pPr lvl="1">
              <a:buFont typeface="Wingdings" pitchFamily="2" charset="2"/>
              <a:buChar char="q"/>
            </a:pPr>
            <a:r>
              <a:rPr lang="en-US" dirty="0" smtClean="0"/>
              <a:t>Interested </a:t>
            </a:r>
            <a:r>
              <a:rPr lang="en-US" dirty="0"/>
              <a:t>in the idea of a philosophical language (universal language), </a:t>
            </a:r>
            <a:endParaRPr lang="en-US" dirty="0" smtClean="0"/>
          </a:p>
          <a:p>
            <a:pPr lvl="1">
              <a:buFont typeface="Wingdings" pitchFamily="2" charset="2"/>
              <a:buChar char="q"/>
            </a:pPr>
            <a:r>
              <a:rPr lang="en-US" dirty="0" smtClean="0"/>
              <a:t>Spurred </a:t>
            </a:r>
            <a:r>
              <a:rPr lang="en-US" dirty="0"/>
              <a:t>on by the gradual discovery in the </a:t>
            </a:r>
            <a:r>
              <a:rPr lang="en-US" b="1" i="1" dirty="0"/>
              <a:t>West of Chinese characters </a:t>
            </a:r>
            <a:r>
              <a:rPr lang="en-US" dirty="0"/>
              <a:t>and</a:t>
            </a:r>
            <a:r>
              <a:rPr lang="en-US" b="1" i="1" dirty="0"/>
              <a:t> Egyptian hieroglyphs</a:t>
            </a:r>
            <a:r>
              <a:rPr lang="en-US" dirty="0"/>
              <a:t>. </a:t>
            </a:r>
            <a:endParaRPr lang="en-US" dirty="0" smtClean="0"/>
          </a:p>
          <a:p>
            <a:r>
              <a:rPr lang="en-US" dirty="0"/>
              <a:t>The philosophical study of language began to play a more central role in Western philosophy in the late 19th and 20th </a:t>
            </a:r>
            <a:r>
              <a:rPr lang="en-US" dirty="0" smtClean="0"/>
              <a:t>Centuries, </a:t>
            </a:r>
            <a:r>
              <a:rPr lang="en-US" dirty="0"/>
              <a:t>especially philosophical branches </a:t>
            </a:r>
            <a:r>
              <a:rPr lang="en-US" dirty="0" smtClean="0"/>
              <a:t>of: </a:t>
            </a:r>
          </a:p>
          <a:p>
            <a:pPr lvl="1">
              <a:buFont typeface="Wingdings" pitchFamily="2" charset="2"/>
              <a:buChar char="q"/>
            </a:pPr>
            <a:r>
              <a:rPr lang="en-US" b="1" dirty="0" smtClean="0"/>
              <a:t>Analytic </a:t>
            </a:r>
            <a:r>
              <a:rPr lang="en-US" b="1" dirty="0"/>
              <a:t>Philosophy </a:t>
            </a:r>
            <a:r>
              <a:rPr lang="en-US" b="1" dirty="0" smtClean="0"/>
              <a:t> </a:t>
            </a:r>
          </a:p>
          <a:p>
            <a:pPr lvl="1">
              <a:buFont typeface="Wingdings" pitchFamily="2" charset="2"/>
              <a:buChar char="q"/>
            </a:pPr>
            <a:r>
              <a:rPr lang="en-US" b="1" dirty="0" smtClean="0"/>
              <a:t>Continental </a:t>
            </a:r>
            <a:r>
              <a:rPr lang="en-US" b="1" dirty="0"/>
              <a:t>philosophy </a:t>
            </a:r>
            <a:r>
              <a:rPr lang="en-US" b="1" dirty="0" smtClean="0"/>
              <a:t> </a:t>
            </a:r>
            <a:endParaRPr lang="en-US" b="1" dirty="0"/>
          </a:p>
          <a:p>
            <a:endParaRPr lang="en-US" dirty="0"/>
          </a:p>
          <a:p>
            <a:endParaRPr lang="en-US" dirty="0"/>
          </a:p>
        </p:txBody>
      </p:sp>
    </p:spTree>
    <p:extLst>
      <p:ext uri="{BB962C8B-B14F-4D97-AF65-F5344CB8AC3E}">
        <p14:creationId xmlns:p14="http://schemas.microsoft.com/office/powerpoint/2010/main" val="380714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r>
              <a:rPr lang="en-US" dirty="0" smtClean="0"/>
              <a:t>For </a:t>
            </a:r>
            <a:r>
              <a:rPr lang="en-US" b="1" dirty="0" smtClean="0"/>
              <a:t>Analytic Philosophers</a:t>
            </a:r>
            <a:r>
              <a:rPr lang="en-US" dirty="0" smtClean="0"/>
              <a:t>, philosophy </a:t>
            </a:r>
            <a:r>
              <a:rPr lang="en-US" dirty="0"/>
              <a:t>of </a:t>
            </a:r>
            <a:r>
              <a:rPr lang="en-US" dirty="0" smtClean="0"/>
              <a:t>language has </a:t>
            </a:r>
            <a:r>
              <a:rPr lang="en-US" dirty="0"/>
              <a:t>been concerned with </a:t>
            </a:r>
            <a:r>
              <a:rPr lang="en-US" b="1" dirty="0"/>
              <a:t>four central problems</a:t>
            </a:r>
            <a:r>
              <a:rPr lang="en-US" dirty="0"/>
              <a:t>: </a:t>
            </a:r>
            <a:endParaRPr lang="en-US" dirty="0" smtClean="0"/>
          </a:p>
          <a:p>
            <a:pPr lvl="1">
              <a:buFont typeface="Wingdings" pitchFamily="2" charset="2"/>
              <a:buChar char="Ø"/>
            </a:pPr>
            <a:r>
              <a:rPr lang="en-US" dirty="0" smtClean="0"/>
              <a:t>The </a:t>
            </a:r>
            <a:r>
              <a:rPr lang="en-US" dirty="0"/>
              <a:t>nature of meaning, </a:t>
            </a:r>
            <a:endParaRPr lang="en-US" dirty="0" smtClean="0"/>
          </a:p>
          <a:p>
            <a:pPr lvl="1">
              <a:buFont typeface="Wingdings" pitchFamily="2" charset="2"/>
              <a:buChar char="Ø"/>
            </a:pPr>
            <a:r>
              <a:rPr lang="en-US" dirty="0" smtClean="0"/>
              <a:t>Language </a:t>
            </a:r>
            <a:r>
              <a:rPr lang="en-US" dirty="0"/>
              <a:t>use, </a:t>
            </a:r>
            <a:endParaRPr lang="en-US" dirty="0" smtClean="0"/>
          </a:p>
          <a:p>
            <a:pPr lvl="1">
              <a:buFont typeface="Wingdings" pitchFamily="2" charset="2"/>
              <a:buChar char="Ø"/>
            </a:pPr>
            <a:r>
              <a:rPr lang="en-US" dirty="0" smtClean="0"/>
              <a:t>Language </a:t>
            </a:r>
            <a:r>
              <a:rPr lang="en-US" dirty="0"/>
              <a:t>cognition, and </a:t>
            </a:r>
            <a:endParaRPr lang="en-US" dirty="0" smtClean="0"/>
          </a:p>
          <a:p>
            <a:pPr lvl="1">
              <a:buFont typeface="Wingdings" pitchFamily="2" charset="2"/>
              <a:buChar char="Ø"/>
            </a:pPr>
            <a:r>
              <a:rPr lang="en-US" dirty="0" smtClean="0"/>
              <a:t>The </a:t>
            </a:r>
            <a:r>
              <a:rPr lang="en-US" dirty="0"/>
              <a:t>relationship between language, logic and reality. </a:t>
            </a:r>
            <a:endParaRPr lang="en-US" dirty="0" smtClean="0"/>
          </a:p>
          <a:p>
            <a:r>
              <a:rPr lang="en-US" dirty="0" smtClean="0"/>
              <a:t>For </a:t>
            </a:r>
            <a:r>
              <a:rPr lang="en-US" b="1" dirty="0" smtClean="0"/>
              <a:t>Continental Philosophers</a:t>
            </a:r>
            <a:r>
              <a:rPr lang="en-US" dirty="0"/>
              <a:t>, </a:t>
            </a:r>
            <a:r>
              <a:rPr lang="en-US" dirty="0" smtClean="0"/>
              <a:t>the </a:t>
            </a:r>
            <a:r>
              <a:rPr lang="en-US" dirty="0"/>
              <a:t>philosophy of language tends to be dealt with, not as a separate topic, but as a part of logic and other field of studies.</a:t>
            </a:r>
          </a:p>
        </p:txBody>
      </p:sp>
    </p:spTree>
    <p:extLst>
      <p:ext uri="{BB962C8B-B14F-4D97-AF65-F5344CB8AC3E}">
        <p14:creationId xmlns:p14="http://schemas.microsoft.com/office/powerpoint/2010/main" val="21047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92500" lnSpcReduction="10000"/>
          </a:bodyPr>
          <a:lstStyle/>
          <a:p>
            <a:pPr marL="0" indent="0" algn="ctr">
              <a:buNone/>
            </a:pPr>
            <a:r>
              <a:rPr lang="en-US" sz="2800" b="1" dirty="0" smtClean="0"/>
              <a:t>Some </a:t>
            </a:r>
            <a:r>
              <a:rPr lang="en-US" sz="2800" b="1" dirty="0"/>
              <a:t>Philosophical Approaches to the Nature of Meaning  </a:t>
            </a:r>
          </a:p>
          <a:p>
            <a:r>
              <a:rPr lang="en-US" b="1" dirty="0" smtClean="0"/>
              <a:t>“Meaning</a:t>
            </a:r>
            <a:r>
              <a:rPr lang="en-US" b="1" dirty="0"/>
              <a:t>"</a:t>
            </a:r>
            <a:r>
              <a:rPr lang="en-US" dirty="0"/>
              <a:t> can be described as the content carried by the words or signs exchanged by people when communicating through language. </a:t>
            </a:r>
            <a:endParaRPr lang="en-US" dirty="0" smtClean="0"/>
          </a:p>
          <a:p>
            <a:r>
              <a:rPr lang="en-US" dirty="0" smtClean="0"/>
              <a:t>Arguably</a:t>
            </a:r>
            <a:r>
              <a:rPr lang="en-US" dirty="0"/>
              <a:t>, there are </a:t>
            </a:r>
            <a:r>
              <a:rPr lang="en-US" b="1" dirty="0"/>
              <a:t>two</a:t>
            </a:r>
            <a:r>
              <a:rPr lang="en-US" dirty="0"/>
              <a:t> essentially different types of </a:t>
            </a:r>
            <a:r>
              <a:rPr lang="en-US" b="1" dirty="0"/>
              <a:t>linguistic meaning</a:t>
            </a:r>
            <a:r>
              <a:rPr lang="en-US" dirty="0"/>
              <a:t>: </a:t>
            </a:r>
            <a:endParaRPr lang="en-US" dirty="0" smtClean="0"/>
          </a:p>
          <a:p>
            <a:pPr marL="971550" lvl="1" indent="-514350">
              <a:buFont typeface="+mj-lt"/>
              <a:buAutoNum type="alphaUcPeriod"/>
            </a:pPr>
            <a:r>
              <a:rPr lang="en-US" b="1" dirty="0" smtClean="0"/>
              <a:t>Conceptual </a:t>
            </a:r>
            <a:r>
              <a:rPr lang="en-US" b="1" dirty="0"/>
              <a:t>M</a:t>
            </a:r>
            <a:r>
              <a:rPr lang="en-US" b="1" dirty="0" smtClean="0"/>
              <a:t>eaning </a:t>
            </a:r>
            <a:r>
              <a:rPr lang="en-US" dirty="0" smtClean="0"/>
              <a:t>refers to: </a:t>
            </a:r>
          </a:p>
          <a:p>
            <a:pPr lvl="1">
              <a:buFont typeface="Wingdings" pitchFamily="2" charset="2"/>
              <a:buChar char="Ø"/>
            </a:pPr>
            <a:r>
              <a:rPr lang="en-US" dirty="0" smtClean="0"/>
              <a:t>The </a:t>
            </a:r>
            <a:r>
              <a:rPr lang="en-US" dirty="0"/>
              <a:t>definitions of words </a:t>
            </a:r>
            <a:r>
              <a:rPr lang="en-US" dirty="0" smtClean="0"/>
              <a:t>themselves, and </a:t>
            </a:r>
          </a:p>
          <a:p>
            <a:pPr lvl="1">
              <a:buFont typeface="Wingdings" pitchFamily="2" charset="2"/>
              <a:buChar char="Ø"/>
            </a:pPr>
            <a:r>
              <a:rPr lang="en-US" dirty="0" smtClean="0"/>
              <a:t>The </a:t>
            </a:r>
            <a:r>
              <a:rPr lang="en-US" dirty="0"/>
              <a:t>features of those definitions, which can be treated using semantic feature </a:t>
            </a:r>
            <a:r>
              <a:rPr lang="en-US" dirty="0" smtClean="0"/>
              <a:t>analysis</a:t>
            </a:r>
            <a:r>
              <a:rPr lang="en-US" dirty="0"/>
              <a:t>.</a:t>
            </a:r>
            <a:r>
              <a:rPr lang="en-US" dirty="0" smtClean="0"/>
              <a:t> </a:t>
            </a:r>
          </a:p>
          <a:p>
            <a:pPr marL="971550" lvl="1" indent="-514350">
              <a:buFont typeface="+mj-lt"/>
              <a:buAutoNum type="alphaUcPeriod"/>
            </a:pPr>
            <a:r>
              <a:rPr lang="en-US" b="1" dirty="0" smtClean="0"/>
              <a:t>Associative Meaning </a:t>
            </a:r>
            <a:r>
              <a:rPr lang="en-US" dirty="0" smtClean="0"/>
              <a:t>refers to: </a:t>
            </a:r>
          </a:p>
          <a:p>
            <a:pPr lvl="1">
              <a:buFont typeface="Wingdings" pitchFamily="2" charset="2"/>
              <a:buChar char="Ø"/>
            </a:pPr>
            <a:r>
              <a:rPr lang="en-US" dirty="0" smtClean="0"/>
              <a:t>The </a:t>
            </a:r>
            <a:r>
              <a:rPr lang="en-US" dirty="0"/>
              <a:t>individual mental understandings of the speaker, </a:t>
            </a:r>
            <a:r>
              <a:rPr lang="en-US" dirty="0" smtClean="0"/>
              <a:t> </a:t>
            </a:r>
          </a:p>
          <a:p>
            <a:pPr lvl="1">
              <a:buFont typeface="Wingdings" pitchFamily="2" charset="2"/>
              <a:buChar char="Ø"/>
            </a:pPr>
            <a:r>
              <a:rPr lang="en-US" dirty="0" smtClean="0"/>
              <a:t>which </a:t>
            </a:r>
            <a:r>
              <a:rPr lang="en-US" dirty="0"/>
              <a:t>may be </a:t>
            </a:r>
            <a:r>
              <a:rPr lang="en-US" b="1" dirty="0"/>
              <a:t>connotative, </a:t>
            </a:r>
            <a:r>
              <a:rPr lang="en-US" b="1" dirty="0" err="1" smtClean="0"/>
              <a:t>collocative</a:t>
            </a:r>
            <a:r>
              <a:rPr lang="en-US" b="1" dirty="0" smtClean="0"/>
              <a:t>, </a:t>
            </a:r>
            <a:r>
              <a:rPr lang="en-US" b="1" dirty="0"/>
              <a:t>social, affective, reflected or </a:t>
            </a:r>
            <a:r>
              <a:rPr lang="en-US" b="1" dirty="0" smtClean="0"/>
              <a:t>thematic</a:t>
            </a:r>
            <a:r>
              <a:rPr lang="en-US" dirty="0" smtClean="0"/>
              <a:t>. </a:t>
            </a:r>
            <a:endParaRPr lang="en-US" dirty="0"/>
          </a:p>
        </p:txBody>
      </p:sp>
    </p:spTree>
    <p:extLst>
      <p:ext uri="{BB962C8B-B14F-4D97-AF65-F5344CB8AC3E}">
        <p14:creationId xmlns:p14="http://schemas.microsoft.com/office/powerpoint/2010/main" val="2286722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TotalTime>
  <Words>4749</Words>
  <Application>Microsoft Office PowerPoint</Application>
  <PresentationFormat>On-screen Show (4:3)</PresentationFormat>
  <Paragraphs>330</Paragraphs>
  <Slides>48</Slides>
  <Notes>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Chapter Two: Logic and Language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2: Logic and Meaning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2 The Intension and Extension of Terms</vt:lpstr>
      <vt:lpstr>PowerPoint Presentation</vt:lpstr>
      <vt:lpstr>PowerPoint Presentation</vt:lpstr>
      <vt:lpstr>PowerPoint Presentation</vt:lpstr>
      <vt:lpstr>PowerPoint Presentation</vt:lpstr>
      <vt:lpstr>PowerPoint Presentation</vt:lpstr>
      <vt:lpstr>PowerPoint Presentation</vt:lpstr>
      <vt:lpstr>2. 3 Definitions and their purposes  </vt:lpstr>
      <vt:lpstr>PowerPoint Presentation</vt:lpstr>
      <vt:lpstr>2. 3. 2 Types of Definitions</vt:lpstr>
      <vt:lpstr>2. Lexical Definitions</vt:lpstr>
      <vt:lpstr>3. Precising Definitions</vt:lpstr>
      <vt:lpstr>4. Theoretical definitions</vt:lpstr>
      <vt:lpstr>5. Persuasive Definitions</vt:lpstr>
      <vt:lpstr>2.4 Definitional Techniques</vt:lpstr>
      <vt:lpstr>A. Demonstrative (Ostensive) definitions</vt:lpstr>
      <vt:lpstr>B. Enumerative Definitions</vt:lpstr>
      <vt:lpstr>2. Intentional (Connotative) Definitions</vt:lpstr>
      <vt:lpstr>PowerPoint Presentation</vt:lpstr>
      <vt:lpstr> B. Operational Definition</vt:lpstr>
      <vt:lpstr>D. Definition by Genus and Difference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Language, Meaning, and Definition </dc:title>
  <dc:creator>user</dc:creator>
  <cp:lastModifiedBy>Microsoft</cp:lastModifiedBy>
  <cp:revision>213</cp:revision>
  <dcterms:created xsi:type="dcterms:W3CDTF">2013-03-30T11:34:01Z</dcterms:created>
  <dcterms:modified xsi:type="dcterms:W3CDTF">2021-04-26T23:22:00Z</dcterms:modified>
</cp:coreProperties>
</file>